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4" r:id="rId4"/>
    <p:sldId id="257" r:id="rId5"/>
    <p:sldId id="258" r:id="rId6"/>
    <p:sldId id="275" r:id="rId7"/>
    <p:sldId id="259" r:id="rId8"/>
    <p:sldId id="260" r:id="rId9"/>
    <p:sldId id="261" r:id="rId10"/>
    <p:sldId id="276" r:id="rId11"/>
    <p:sldId id="262" r:id="rId12"/>
    <p:sldId id="263" r:id="rId13"/>
    <p:sldId id="264" r:id="rId14"/>
    <p:sldId id="265" r:id="rId15"/>
    <p:sldId id="267" r:id="rId16"/>
    <p:sldId id="268" r:id="rId17"/>
    <p:sldId id="269" r:id="rId18"/>
    <p:sldId id="270" r:id="rId19"/>
    <p:sldId id="271" r:id="rId20"/>
    <p:sldId id="277" r:id="rId21"/>
    <p:sldId id="272" r:id="rId22"/>
    <p:sldId id="278" r:id="rId23"/>
    <p:sldId id="279"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B1CF1C-CA8C-4D3B-A2AA-8DD7AC87894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B5F9A4D-50DD-48C3-88E1-5A6907C17090}">
      <dgm:prSet/>
      <dgm:spPr/>
      <dgm:t>
        <a:bodyPr/>
        <a:lstStyle/>
        <a:p>
          <a:r>
            <a:rPr lang="en-MY"/>
            <a:t>The Data Quality Lifecycle represents a systematic approach to ensuring and maintaining the quality of data throughout its life in an organization. </a:t>
          </a:r>
          <a:endParaRPr lang="en-US"/>
        </a:p>
      </dgm:t>
    </dgm:pt>
    <dgm:pt modelId="{9FA6E210-CFB8-499E-9FF4-FF58C709266A}" type="parTrans" cxnId="{D9EA85A4-3B1D-40AD-A013-414F88FA3A7D}">
      <dgm:prSet/>
      <dgm:spPr/>
      <dgm:t>
        <a:bodyPr/>
        <a:lstStyle/>
        <a:p>
          <a:endParaRPr lang="en-US"/>
        </a:p>
      </dgm:t>
    </dgm:pt>
    <dgm:pt modelId="{38A7F4E1-C0F8-4F52-9D23-FDDA147D126A}" type="sibTrans" cxnId="{D9EA85A4-3B1D-40AD-A013-414F88FA3A7D}">
      <dgm:prSet/>
      <dgm:spPr/>
      <dgm:t>
        <a:bodyPr/>
        <a:lstStyle/>
        <a:p>
          <a:endParaRPr lang="en-US"/>
        </a:p>
      </dgm:t>
    </dgm:pt>
    <dgm:pt modelId="{A55DE17F-EA19-492C-B48D-D7C54B04B207}">
      <dgm:prSet/>
      <dgm:spPr/>
      <dgm:t>
        <a:bodyPr/>
        <a:lstStyle/>
        <a:p>
          <a:r>
            <a:rPr lang="en-MY"/>
            <a:t>This lifecycle aims to address and manage data quality issues at various stages, ensuring that data remains accurate, timely, consistent, and relevant.</a:t>
          </a:r>
          <a:endParaRPr lang="en-US"/>
        </a:p>
      </dgm:t>
    </dgm:pt>
    <dgm:pt modelId="{717C85E7-FB09-49F2-99A3-3ACE51D5024D}" type="parTrans" cxnId="{74C3FEC4-3CE4-4EFC-A1D8-13923D194A79}">
      <dgm:prSet/>
      <dgm:spPr/>
      <dgm:t>
        <a:bodyPr/>
        <a:lstStyle/>
        <a:p>
          <a:endParaRPr lang="en-US"/>
        </a:p>
      </dgm:t>
    </dgm:pt>
    <dgm:pt modelId="{5A85D65E-3880-4822-A95E-579CCA52A3D8}" type="sibTrans" cxnId="{74C3FEC4-3CE4-4EFC-A1D8-13923D194A79}">
      <dgm:prSet/>
      <dgm:spPr/>
      <dgm:t>
        <a:bodyPr/>
        <a:lstStyle/>
        <a:p>
          <a:endParaRPr lang="en-US"/>
        </a:p>
      </dgm:t>
    </dgm:pt>
    <dgm:pt modelId="{C3FDFEE8-626E-4B70-8C74-F7AE5715DD80}" type="pres">
      <dgm:prSet presAssocID="{C6B1CF1C-CA8C-4D3B-A2AA-8DD7AC878940}" presName="linear" presStyleCnt="0">
        <dgm:presLayoutVars>
          <dgm:animLvl val="lvl"/>
          <dgm:resizeHandles val="exact"/>
        </dgm:presLayoutVars>
      </dgm:prSet>
      <dgm:spPr/>
    </dgm:pt>
    <dgm:pt modelId="{D39264D3-3DC2-41ED-8928-3E8B619B0E71}" type="pres">
      <dgm:prSet presAssocID="{8B5F9A4D-50DD-48C3-88E1-5A6907C17090}" presName="parentText" presStyleLbl="node1" presStyleIdx="0" presStyleCnt="2">
        <dgm:presLayoutVars>
          <dgm:chMax val="0"/>
          <dgm:bulletEnabled val="1"/>
        </dgm:presLayoutVars>
      </dgm:prSet>
      <dgm:spPr/>
    </dgm:pt>
    <dgm:pt modelId="{0EF96DC1-7641-4C0D-A0A9-2028148C9184}" type="pres">
      <dgm:prSet presAssocID="{38A7F4E1-C0F8-4F52-9D23-FDDA147D126A}" presName="spacer" presStyleCnt="0"/>
      <dgm:spPr/>
    </dgm:pt>
    <dgm:pt modelId="{20730B78-7E11-4790-8569-097CDF354C7E}" type="pres">
      <dgm:prSet presAssocID="{A55DE17F-EA19-492C-B48D-D7C54B04B207}" presName="parentText" presStyleLbl="node1" presStyleIdx="1" presStyleCnt="2">
        <dgm:presLayoutVars>
          <dgm:chMax val="0"/>
          <dgm:bulletEnabled val="1"/>
        </dgm:presLayoutVars>
      </dgm:prSet>
      <dgm:spPr/>
    </dgm:pt>
  </dgm:ptLst>
  <dgm:cxnLst>
    <dgm:cxn modelId="{9B779A5D-EE3A-4B12-B23C-B45825EC95A1}" type="presOf" srcId="{8B5F9A4D-50DD-48C3-88E1-5A6907C17090}" destId="{D39264D3-3DC2-41ED-8928-3E8B619B0E71}" srcOrd="0" destOrd="0" presId="urn:microsoft.com/office/officeart/2005/8/layout/vList2"/>
    <dgm:cxn modelId="{5BBCBA73-EB65-48E3-AEB4-6F0C4A72BE43}" type="presOf" srcId="{C6B1CF1C-CA8C-4D3B-A2AA-8DD7AC878940}" destId="{C3FDFEE8-626E-4B70-8C74-F7AE5715DD80}" srcOrd="0" destOrd="0" presId="urn:microsoft.com/office/officeart/2005/8/layout/vList2"/>
    <dgm:cxn modelId="{695AF678-A29C-4CAC-B4CF-23393986E0E4}" type="presOf" srcId="{A55DE17F-EA19-492C-B48D-D7C54B04B207}" destId="{20730B78-7E11-4790-8569-097CDF354C7E}" srcOrd="0" destOrd="0" presId="urn:microsoft.com/office/officeart/2005/8/layout/vList2"/>
    <dgm:cxn modelId="{D9EA85A4-3B1D-40AD-A013-414F88FA3A7D}" srcId="{C6B1CF1C-CA8C-4D3B-A2AA-8DD7AC878940}" destId="{8B5F9A4D-50DD-48C3-88E1-5A6907C17090}" srcOrd="0" destOrd="0" parTransId="{9FA6E210-CFB8-499E-9FF4-FF58C709266A}" sibTransId="{38A7F4E1-C0F8-4F52-9D23-FDDA147D126A}"/>
    <dgm:cxn modelId="{74C3FEC4-3CE4-4EFC-A1D8-13923D194A79}" srcId="{C6B1CF1C-CA8C-4D3B-A2AA-8DD7AC878940}" destId="{A55DE17F-EA19-492C-B48D-D7C54B04B207}" srcOrd="1" destOrd="0" parTransId="{717C85E7-FB09-49F2-99A3-3ACE51D5024D}" sibTransId="{5A85D65E-3880-4822-A95E-579CCA52A3D8}"/>
    <dgm:cxn modelId="{E666707E-1D08-4B2D-8775-BD55B8ED5138}" type="presParOf" srcId="{C3FDFEE8-626E-4B70-8C74-F7AE5715DD80}" destId="{D39264D3-3DC2-41ED-8928-3E8B619B0E71}" srcOrd="0" destOrd="0" presId="urn:microsoft.com/office/officeart/2005/8/layout/vList2"/>
    <dgm:cxn modelId="{4F74FDE1-24BD-40ED-9D72-C766206F743D}" type="presParOf" srcId="{C3FDFEE8-626E-4B70-8C74-F7AE5715DD80}" destId="{0EF96DC1-7641-4C0D-A0A9-2028148C9184}" srcOrd="1" destOrd="0" presId="urn:microsoft.com/office/officeart/2005/8/layout/vList2"/>
    <dgm:cxn modelId="{EBBF7AE0-863F-48A8-885D-45B9B4B974BE}" type="presParOf" srcId="{C3FDFEE8-626E-4B70-8C74-F7AE5715DD80}" destId="{20730B78-7E11-4790-8569-097CDF354C7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264D3-3DC2-41ED-8928-3E8B619B0E71}">
      <dsp:nvSpPr>
        <dsp:cNvPr id="0" name=""/>
        <dsp:cNvSpPr/>
      </dsp:nvSpPr>
      <dsp:spPr>
        <a:xfrm>
          <a:off x="0" y="441858"/>
          <a:ext cx="6798539" cy="13747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MY" sz="2500" kern="1200"/>
            <a:t>The Data Quality Lifecycle represents a systematic approach to ensuring and maintaining the quality of data throughout its life in an organization. </a:t>
          </a:r>
          <a:endParaRPr lang="en-US" sz="2500" kern="1200"/>
        </a:p>
      </dsp:txBody>
      <dsp:txXfrm>
        <a:off x="67110" y="508968"/>
        <a:ext cx="6664319" cy="1240530"/>
      </dsp:txXfrm>
    </dsp:sp>
    <dsp:sp modelId="{20730B78-7E11-4790-8569-097CDF354C7E}">
      <dsp:nvSpPr>
        <dsp:cNvPr id="0" name=""/>
        <dsp:cNvSpPr/>
      </dsp:nvSpPr>
      <dsp:spPr>
        <a:xfrm>
          <a:off x="0" y="1888608"/>
          <a:ext cx="6798539" cy="137475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MY" sz="2500" kern="1200"/>
            <a:t>This lifecycle aims to address and manage data quality issues at various stages, ensuring that data remains accurate, timely, consistent, and relevant.</a:t>
          </a:r>
          <a:endParaRPr lang="en-US" sz="2500" kern="1200"/>
        </a:p>
      </dsp:txBody>
      <dsp:txXfrm>
        <a:off x="67110" y="1955718"/>
        <a:ext cx="6664319" cy="12405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4A84C-8B42-8238-3270-BD867B31C7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8135C2A-3579-A779-A4D0-889FD3708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C99E30F8-C2C5-C5CB-868F-7E5BDBF6E162}"/>
              </a:ext>
            </a:extLst>
          </p:cNvPr>
          <p:cNvSpPr>
            <a:spLocks noGrp="1"/>
          </p:cNvSpPr>
          <p:nvPr>
            <p:ph type="dt" sz="half" idx="10"/>
          </p:nvPr>
        </p:nvSpPr>
        <p:spPr/>
        <p:txBody>
          <a:bodyPr/>
          <a:lstStyle/>
          <a:p>
            <a:fld id="{E7F51648-FC4B-4610-A8A2-69B2303890F4}" type="datetimeFigureOut">
              <a:rPr lang="en-MY" smtClean="0"/>
              <a:t>28/9/2024</a:t>
            </a:fld>
            <a:endParaRPr lang="en-MY"/>
          </a:p>
        </p:txBody>
      </p:sp>
      <p:sp>
        <p:nvSpPr>
          <p:cNvPr id="5" name="Footer Placeholder 4">
            <a:extLst>
              <a:ext uri="{FF2B5EF4-FFF2-40B4-BE49-F238E27FC236}">
                <a16:creationId xmlns:a16="http://schemas.microsoft.com/office/drawing/2014/main" id="{BACDA9E5-A277-552D-273C-BB7792C334E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C1F7E72-7B3F-8425-35BE-951D56C93E3F}"/>
              </a:ext>
            </a:extLst>
          </p:cNvPr>
          <p:cNvSpPr>
            <a:spLocks noGrp="1"/>
          </p:cNvSpPr>
          <p:nvPr>
            <p:ph type="sldNum" sz="quarter" idx="12"/>
          </p:nvPr>
        </p:nvSpPr>
        <p:spPr/>
        <p:txBody>
          <a:bodyPr/>
          <a:lstStyle/>
          <a:p>
            <a:fld id="{567374A6-DEF2-4FF1-BC27-A5E2C08538E2}" type="slidenum">
              <a:rPr lang="en-MY" smtClean="0"/>
              <a:t>‹#›</a:t>
            </a:fld>
            <a:endParaRPr lang="en-MY"/>
          </a:p>
        </p:txBody>
      </p:sp>
    </p:spTree>
    <p:extLst>
      <p:ext uri="{BB962C8B-B14F-4D97-AF65-F5344CB8AC3E}">
        <p14:creationId xmlns:p14="http://schemas.microsoft.com/office/powerpoint/2010/main" val="1468873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29B4-0D44-6694-A8C8-591C9EFDD79F}"/>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B213E11-A11F-00B1-2601-98258BC546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6D293E2-43A2-ADA2-282B-9B079D6C2551}"/>
              </a:ext>
            </a:extLst>
          </p:cNvPr>
          <p:cNvSpPr>
            <a:spLocks noGrp="1"/>
          </p:cNvSpPr>
          <p:nvPr>
            <p:ph type="dt" sz="half" idx="10"/>
          </p:nvPr>
        </p:nvSpPr>
        <p:spPr/>
        <p:txBody>
          <a:bodyPr/>
          <a:lstStyle/>
          <a:p>
            <a:fld id="{E7F51648-FC4B-4610-A8A2-69B2303890F4}" type="datetimeFigureOut">
              <a:rPr lang="en-MY" smtClean="0"/>
              <a:t>28/9/2024</a:t>
            </a:fld>
            <a:endParaRPr lang="en-MY"/>
          </a:p>
        </p:txBody>
      </p:sp>
      <p:sp>
        <p:nvSpPr>
          <p:cNvPr id="5" name="Footer Placeholder 4">
            <a:extLst>
              <a:ext uri="{FF2B5EF4-FFF2-40B4-BE49-F238E27FC236}">
                <a16:creationId xmlns:a16="http://schemas.microsoft.com/office/drawing/2014/main" id="{74558714-21DC-9DFB-0621-EE7E29818B4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8C8551BA-F2A9-C274-F05C-99ECD90215BA}"/>
              </a:ext>
            </a:extLst>
          </p:cNvPr>
          <p:cNvSpPr>
            <a:spLocks noGrp="1"/>
          </p:cNvSpPr>
          <p:nvPr>
            <p:ph type="sldNum" sz="quarter" idx="12"/>
          </p:nvPr>
        </p:nvSpPr>
        <p:spPr/>
        <p:txBody>
          <a:bodyPr/>
          <a:lstStyle/>
          <a:p>
            <a:fld id="{567374A6-DEF2-4FF1-BC27-A5E2C08538E2}" type="slidenum">
              <a:rPr lang="en-MY" smtClean="0"/>
              <a:t>‹#›</a:t>
            </a:fld>
            <a:endParaRPr lang="en-MY"/>
          </a:p>
        </p:txBody>
      </p:sp>
    </p:spTree>
    <p:extLst>
      <p:ext uri="{BB962C8B-B14F-4D97-AF65-F5344CB8AC3E}">
        <p14:creationId xmlns:p14="http://schemas.microsoft.com/office/powerpoint/2010/main" val="639919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DAC003-20BE-470E-89FB-65A2D8F299C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81F7C0CB-6374-54EA-7363-53C1ABDB2E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153FA42-FB1B-4DC1-9F37-8C6DB196B5AC}"/>
              </a:ext>
            </a:extLst>
          </p:cNvPr>
          <p:cNvSpPr>
            <a:spLocks noGrp="1"/>
          </p:cNvSpPr>
          <p:nvPr>
            <p:ph type="dt" sz="half" idx="10"/>
          </p:nvPr>
        </p:nvSpPr>
        <p:spPr/>
        <p:txBody>
          <a:bodyPr/>
          <a:lstStyle/>
          <a:p>
            <a:fld id="{E7F51648-FC4B-4610-A8A2-69B2303890F4}" type="datetimeFigureOut">
              <a:rPr lang="en-MY" smtClean="0"/>
              <a:t>28/9/2024</a:t>
            </a:fld>
            <a:endParaRPr lang="en-MY"/>
          </a:p>
        </p:txBody>
      </p:sp>
      <p:sp>
        <p:nvSpPr>
          <p:cNvPr id="5" name="Footer Placeholder 4">
            <a:extLst>
              <a:ext uri="{FF2B5EF4-FFF2-40B4-BE49-F238E27FC236}">
                <a16:creationId xmlns:a16="http://schemas.microsoft.com/office/drawing/2014/main" id="{34142936-618B-E1CB-08C9-DCD2D37A851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678AF6C-C021-73AB-A4AB-9AF62D9340A8}"/>
              </a:ext>
            </a:extLst>
          </p:cNvPr>
          <p:cNvSpPr>
            <a:spLocks noGrp="1"/>
          </p:cNvSpPr>
          <p:nvPr>
            <p:ph type="sldNum" sz="quarter" idx="12"/>
          </p:nvPr>
        </p:nvSpPr>
        <p:spPr/>
        <p:txBody>
          <a:bodyPr/>
          <a:lstStyle/>
          <a:p>
            <a:fld id="{567374A6-DEF2-4FF1-BC27-A5E2C08538E2}" type="slidenum">
              <a:rPr lang="en-MY" smtClean="0"/>
              <a:t>‹#›</a:t>
            </a:fld>
            <a:endParaRPr lang="en-MY"/>
          </a:p>
        </p:txBody>
      </p:sp>
    </p:spTree>
    <p:extLst>
      <p:ext uri="{BB962C8B-B14F-4D97-AF65-F5344CB8AC3E}">
        <p14:creationId xmlns:p14="http://schemas.microsoft.com/office/powerpoint/2010/main" val="2456142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C6431-AFF5-175B-2C1F-396B0B6B7FBB}"/>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5FE8097C-5DF4-A078-90A6-95396B9852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BE44859-2486-8A83-5C5D-2B7B02458339}"/>
              </a:ext>
            </a:extLst>
          </p:cNvPr>
          <p:cNvSpPr>
            <a:spLocks noGrp="1"/>
          </p:cNvSpPr>
          <p:nvPr>
            <p:ph type="dt" sz="half" idx="10"/>
          </p:nvPr>
        </p:nvSpPr>
        <p:spPr/>
        <p:txBody>
          <a:bodyPr/>
          <a:lstStyle/>
          <a:p>
            <a:fld id="{E7F51648-FC4B-4610-A8A2-69B2303890F4}" type="datetimeFigureOut">
              <a:rPr lang="en-MY" smtClean="0"/>
              <a:t>28/9/2024</a:t>
            </a:fld>
            <a:endParaRPr lang="en-MY"/>
          </a:p>
        </p:txBody>
      </p:sp>
      <p:sp>
        <p:nvSpPr>
          <p:cNvPr id="5" name="Footer Placeholder 4">
            <a:extLst>
              <a:ext uri="{FF2B5EF4-FFF2-40B4-BE49-F238E27FC236}">
                <a16:creationId xmlns:a16="http://schemas.microsoft.com/office/drawing/2014/main" id="{C757729B-CD8A-D66B-3CE6-305A26D4185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B855074-EF36-AEB1-DDB4-F50684E8157A}"/>
              </a:ext>
            </a:extLst>
          </p:cNvPr>
          <p:cNvSpPr>
            <a:spLocks noGrp="1"/>
          </p:cNvSpPr>
          <p:nvPr>
            <p:ph type="sldNum" sz="quarter" idx="12"/>
          </p:nvPr>
        </p:nvSpPr>
        <p:spPr/>
        <p:txBody>
          <a:bodyPr/>
          <a:lstStyle/>
          <a:p>
            <a:fld id="{567374A6-DEF2-4FF1-BC27-A5E2C08538E2}" type="slidenum">
              <a:rPr lang="en-MY" smtClean="0"/>
              <a:t>‹#›</a:t>
            </a:fld>
            <a:endParaRPr lang="en-MY"/>
          </a:p>
        </p:txBody>
      </p:sp>
    </p:spTree>
    <p:extLst>
      <p:ext uri="{BB962C8B-B14F-4D97-AF65-F5344CB8AC3E}">
        <p14:creationId xmlns:p14="http://schemas.microsoft.com/office/powerpoint/2010/main" val="19694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28B5-6EA4-7516-43D6-FD50064CC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7BDA74B6-C854-606A-4710-BDA43F277A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274F22-D60C-791E-C1C6-2967A117F097}"/>
              </a:ext>
            </a:extLst>
          </p:cNvPr>
          <p:cNvSpPr>
            <a:spLocks noGrp="1"/>
          </p:cNvSpPr>
          <p:nvPr>
            <p:ph type="dt" sz="half" idx="10"/>
          </p:nvPr>
        </p:nvSpPr>
        <p:spPr/>
        <p:txBody>
          <a:bodyPr/>
          <a:lstStyle/>
          <a:p>
            <a:fld id="{E7F51648-FC4B-4610-A8A2-69B2303890F4}" type="datetimeFigureOut">
              <a:rPr lang="en-MY" smtClean="0"/>
              <a:t>28/9/2024</a:t>
            </a:fld>
            <a:endParaRPr lang="en-MY"/>
          </a:p>
        </p:txBody>
      </p:sp>
      <p:sp>
        <p:nvSpPr>
          <p:cNvPr id="5" name="Footer Placeholder 4">
            <a:extLst>
              <a:ext uri="{FF2B5EF4-FFF2-40B4-BE49-F238E27FC236}">
                <a16:creationId xmlns:a16="http://schemas.microsoft.com/office/drawing/2014/main" id="{9DDAB277-1F94-B0B4-CA02-FB0078F8DB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6751696-9D4D-EC40-1542-B9A9EF09E1E9}"/>
              </a:ext>
            </a:extLst>
          </p:cNvPr>
          <p:cNvSpPr>
            <a:spLocks noGrp="1"/>
          </p:cNvSpPr>
          <p:nvPr>
            <p:ph type="sldNum" sz="quarter" idx="12"/>
          </p:nvPr>
        </p:nvSpPr>
        <p:spPr/>
        <p:txBody>
          <a:bodyPr/>
          <a:lstStyle/>
          <a:p>
            <a:fld id="{567374A6-DEF2-4FF1-BC27-A5E2C08538E2}" type="slidenum">
              <a:rPr lang="en-MY" smtClean="0"/>
              <a:t>‹#›</a:t>
            </a:fld>
            <a:endParaRPr lang="en-MY"/>
          </a:p>
        </p:txBody>
      </p:sp>
    </p:spTree>
    <p:extLst>
      <p:ext uri="{BB962C8B-B14F-4D97-AF65-F5344CB8AC3E}">
        <p14:creationId xmlns:p14="http://schemas.microsoft.com/office/powerpoint/2010/main" val="3073787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789F9-F369-3D1B-E7D9-F14529B1E61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B86BEC8-8921-6565-6CCB-461D0385E6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21B96135-A46C-826C-9D0D-516347805C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CF494D7A-A413-AD04-A8D8-95E03D2A4BCF}"/>
              </a:ext>
            </a:extLst>
          </p:cNvPr>
          <p:cNvSpPr>
            <a:spLocks noGrp="1"/>
          </p:cNvSpPr>
          <p:nvPr>
            <p:ph type="dt" sz="half" idx="10"/>
          </p:nvPr>
        </p:nvSpPr>
        <p:spPr/>
        <p:txBody>
          <a:bodyPr/>
          <a:lstStyle/>
          <a:p>
            <a:fld id="{E7F51648-FC4B-4610-A8A2-69B2303890F4}" type="datetimeFigureOut">
              <a:rPr lang="en-MY" smtClean="0"/>
              <a:t>28/9/2024</a:t>
            </a:fld>
            <a:endParaRPr lang="en-MY"/>
          </a:p>
        </p:txBody>
      </p:sp>
      <p:sp>
        <p:nvSpPr>
          <p:cNvPr id="6" name="Footer Placeholder 5">
            <a:extLst>
              <a:ext uri="{FF2B5EF4-FFF2-40B4-BE49-F238E27FC236}">
                <a16:creationId xmlns:a16="http://schemas.microsoft.com/office/drawing/2014/main" id="{8629A42D-3DBA-4F70-882F-44A1A5FDFF2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D617230-AD27-12CE-8A5A-D0CDBE086E62}"/>
              </a:ext>
            </a:extLst>
          </p:cNvPr>
          <p:cNvSpPr>
            <a:spLocks noGrp="1"/>
          </p:cNvSpPr>
          <p:nvPr>
            <p:ph type="sldNum" sz="quarter" idx="12"/>
          </p:nvPr>
        </p:nvSpPr>
        <p:spPr/>
        <p:txBody>
          <a:bodyPr/>
          <a:lstStyle/>
          <a:p>
            <a:fld id="{567374A6-DEF2-4FF1-BC27-A5E2C08538E2}" type="slidenum">
              <a:rPr lang="en-MY" smtClean="0"/>
              <a:t>‹#›</a:t>
            </a:fld>
            <a:endParaRPr lang="en-MY"/>
          </a:p>
        </p:txBody>
      </p:sp>
    </p:spTree>
    <p:extLst>
      <p:ext uri="{BB962C8B-B14F-4D97-AF65-F5344CB8AC3E}">
        <p14:creationId xmlns:p14="http://schemas.microsoft.com/office/powerpoint/2010/main" val="59811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1676-6AF9-6A7A-5D19-3409FF76A768}"/>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1F5856A-7B87-33B4-62BB-F2B6ADBF6F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01B562-87BF-AF08-1EA0-59075B719E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9032268C-414C-3231-0C4B-F362AD3F38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3B2669-9B87-36A9-0E90-21D647E18E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1C176061-263A-C6CA-262D-5AB17BCE9B99}"/>
              </a:ext>
            </a:extLst>
          </p:cNvPr>
          <p:cNvSpPr>
            <a:spLocks noGrp="1"/>
          </p:cNvSpPr>
          <p:nvPr>
            <p:ph type="dt" sz="half" idx="10"/>
          </p:nvPr>
        </p:nvSpPr>
        <p:spPr/>
        <p:txBody>
          <a:bodyPr/>
          <a:lstStyle/>
          <a:p>
            <a:fld id="{E7F51648-FC4B-4610-A8A2-69B2303890F4}" type="datetimeFigureOut">
              <a:rPr lang="en-MY" smtClean="0"/>
              <a:t>28/9/2024</a:t>
            </a:fld>
            <a:endParaRPr lang="en-MY"/>
          </a:p>
        </p:txBody>
      </p:sp>
      <p:sp>
        <p:nvSpPr>
          <p:cNvPr id="8" name="Footer Placeholder 7">
            <a:extLst>
              <a:ext uri="{FF2B5EF4-FFF2-40B4-BE49-F238E27FC236}">
                <a16:creationId xmlns:a16="http://schemas.microsoft.com/office/drawing/2014/main" id="{5DC14ABB-8D4C-E3F7-4285-F4C1AC20C903}"/>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F5C00B03-2BA9-C067-B6B1-A77E2FA2E5B2}"/>
              </a:ext>
            </a:extLst>
          </p:cNvPr>
          <p:cNvSpPr>
            <a:spLocks noGrp="1"/>
          </p:cNvSpPr>
          <p:nvPr>
            <p:ph type="sldNum" sz="quarter" idx="12"/>
          </p:nvPr>
        </p:nvSpPr>
        <p:spPr/>
        <p:txBody>
          <a:bodyPr/>
          <a:lstStyle/>
          <a:p>
            <a:fld id="{567374A6-DEF2-4FF1-BC27-A5E2C08538E2}" type="slidenum">
              <a:rPr lang="en-MY" smtClean="0"/>
              <a:t>‹#›</a:t>
            </a:fld>
            <a:endParaRPr lang="en-MY"/>
          </a:p>
        </p:txBody>
      </p:sp>
    </p:spTree>
    <p:extLst>
      <p:ext uri="{BB962C8B-B14F-4D97-AF65-F5344CB8AC3E}">
        <p14:creationId xmlns:p14="http://schemas.microsoft.com/office/powerpoint/2010/main" val="3674603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34EA-462E-249C-C6C8-CBF8A02A8024}"/>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02E6ACAA-61B6-85D4-5D53-7D3C2F5CC3AB}"/>
              </a:ext>
            </a:extLst>
          </p:cNvPr>
          <p:cNvSpPr>
            <a:spLocks noGrp="1"/>
          </p:cNvSpPr>
          <p:nvPr>
            <p:ph type="dt" sz="half" idx="10"/>
          </p:nvPr>
        </p:nvSpPr>
        <p:spPr/>
        <p:txBody>
          <a:bodyPr/>
          <a:lstStyle/>
          <a:p>
            <a:fld id="{E7F51648-FC4B-4610-A8A2-69B2303890F4}" type="datetimeFigureOut">
              <a:rPr lang="en-MY" smtClean="0"/>
              <a:t>28/9/2024</a:t>
            </a:fld>
            <a:endParaRPr lang="en-MY"/>
          </a:p>
        </p:txBody>
      </p:sp>
      <p:sp>
        <p:nvSpPr>
          <p:cNvPr id="4" name="Footer Placeholder 3">
            <a:extLst>
              <a:ext uri="{FF2B5EF4-FFF2-40B4-BE49-F238E27FC236}">
                <a16:creationId xmlns:a16="http://schemas.microsoft.com/office/drawing/2014/main" id="{89BD4AB7-F83C-D441-CC59-48B93DE8585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C8CD6088-4435-1B53-5653-F55BB830ADEF}"/>
              </a:ext>
            </a:extLst>
          </p:cNvPr>
          <p:cNvSpPr>
            <a:spLocks noGrp="1"/>
          </p:cNvSpPr>
          <p:nvPr>
            <p:ph type="sldNum" sz="quarter" idx="12"/>
          </p:nvPr>
        </p:nvSpPr>
        <p:spPr/>
        <p:txBody>
          <a:bodyPr/>
          <a:lstStyle/>
          <a:p>
            <a:fld id="{567374A6-DEF2-4FF1-BC27-A5E2C08538E2}" type="slidenum">
              <a:rPr lang="en-MY" smtClean="0"/>
              <a:t>‹#›</a:t>
            </a:fld>
            <a:endParaRPr lang="en-MY"/>
          </a:p>
        </p:txBody>
      </p:sp>
    </p:spTree>
    <p:extLst>
      <p:ext uri="{BB962C8B-B14F-4D97-AF65-F5344CB8AC3E}">
        <p14:creationId xmlns:p14="http://schemas.microsoft.com/office/powerpoint/2010/main" val="3005032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30C03D-15A9-D62E-0E0E-861BA92DE02B}"/>
              </a:ext>
            </a:extLst>
          </p:cNvPr>
          <p:cNvSpPr>
            <a:spLocks noGrp="1"/>
          </p:cNvSpPr>
          <p:nvPr>
            <p:ph type="dt" sz="half" idx="10"/>
          </p:nvPr>
        </p:nvSpPr>
        <p:spPr/>
        <p:txBody>
          <a:bodyPr/>
          <a:lstStyle/>
          <a:p>
            <a:fld id="{E7F51648-FC4B-4610-A8A2-69B2303890F4}" type="datetimeFigureOut">
              <a:rPr lang="en-MY" smtClean="0"/>
              <a:t>28/9/2024</a:t>
            </a:fld>
            <a:endParaRPr lang="en-MY"/>
          </a:p>
        </p:txBody>
      </p:sp>
      <p:sp>
        <p:nvSpPr>
          <p:cNvPr id="3" name="Footer Placeholder 2">
            <a:extLst>
              <a:ext uri="{FF2B5EF4-FFF2-40B4-BE49-F238E27FC236}">
                <a16:creationId xmlns:a16="http://schemas.microsoft.com/office/drawing/2014/main" id="{289E7AD6-3A57-2830-2604-3510BAD10E92}"/>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B85C485B-39B8-9A6C-52CE-48B1D6C95626}"/>
              </a:ext>
            </a:extLst>
          </p:cNvPr>
          <p:cNvSpPr>
            <a:spLocks noGrp="1"/>
          </p:cNvSpPr>
          <p:nvPr>
            <p:ph type="sldNum" sz="quarter" idx="12"/>
          </p:nvPr>
        </p:nvSpPr>
        <p:spPr/>
        <p:txBody>
          <a:bodyPr/>
          <a:lstStyle/>
          <a:p>
            <a:fld id="{567374A6-DEF2-4FF1-BC27-A5E2C08538E2}" type="slidenum">
              <a:rPr lang="en-MY" smtClean="0"/>
              <a:t>‹#›</a:t>
            </a:fld>
            <a:endParaRPr lang="en-MY"/>
          </a:p>
        </p:txBody>
      </p:sp>
    </p:spTree>
    <p:extLst>
      <p:ext uri="{BB962C8B-B14F-4D97-AF65-F5344CB8AC3E}">
        <p14:creationId xmlns:p14="http://schemas.microsoft.com/office/powerpoint/2010/main" val="2244360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4800-9712-FE33-90F9-8CA3A0DD3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2D6A777E-8DCF-52B0-FC15-C098BE1B17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393D9B68-3A5A-89E0-C231-5142736E96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3F7C2B-F2B8-E7A2-A27A-46BDE06D0DAA}"/>
              </a:ext>
            </a:extLst>
          </p:cNvPr>
          <p:cNvSpPr>
            <a:spLocks noGrp="1"/>
          </p:cNvSpPr>
          <p:nvPr>
            <p:ph type="dt" sz="half" idx="10"/>
          </p:nvPr>
        </p:nvSpPr>
        <p:spPr/>
        <p:txBody>
          <a:bodyPr/>
          <a:lstStyle/>
          <a:p>
            <a:fld id="{E7F51648-FC4B-4610-A8A2-69B2303890F4}" type="datetimeFigureOut">
              <a:rPr lang="en-MY" smtClean="0"/>
              <a:t>28/9/2024</a:t>
            </a:fld>
            <a:endParaRPr lang="en-MY"/>
          </a:p>
        </p:txBody>
      </p:sp>
      <p:sp>
        <p:nvSpPr>
          <p:cNvPr id="6" name="Footer Placeholder 5">
            <a:extLst>
              <a:ext uri="{FF2B5EF4-FFF2-40B4-BE49-F238E27FC236}">
                <a16:creationId xmlns:a16="http://schemas.microsoft.com/office/drawing/2014/main" id="{E162FBC0-EDD3-CBFA-4579-551BCF68416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8E3DC4A-B3F3-5770-40EE-6C23F25453B5}"/>
              </a:ext>
            </a:extLst>
          </p:cNvPr>
          <p:cNvSpPr>
            <a:spLocks noGrp="1"/>
          </p:cNvSpPr>
          <p:nvPr>
            <p:ph type="sldNum" sz="quarter" idx="12"/>
          </p:nvPr>
        </p:nvSpPr>
        <p:spPr/>
        <p:txBody>
          <a:bodyPr/>
          <a:lstStyle/>
          <a:p>
            <a:fld id="{567374A6-DEF2-4FF1-BC27-A5E2C08538E2}" type="slidenum">
              <a:rPr lang="en-MY" smtClean="0"/>
              <a:t>‹#›</a:t>
            </a:fld>
            <a:endParaRPr lang="en-MY"/>
          </a:p>
        </p:txBody>
      </p:sp>
    </p:spTree>
    <p:extLst>
      <p:ext uri="{BB962C8B-B14F-4D97-AF65-F5344CB8AC3E}">
        <p14:creationId xmlns:p14="http://schemas.microsoft.com/office/powerpoint/2010/main" val="2536880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1F6B-2F45-C705-AC5E-2D2D719E8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E35C9A51-B251-371C-3614-3BAF7FD63D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489C0811-8269-1F01-D155-47C28D7648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D6B27-42D8-CAD3-169F-900A1EEDEE05}"/>
              </a:ext>
            </a:extLst>
          </p:cNvPr>
          <p:cNvSpPr>
            <a:spLocks noGrp="1"/>
          </p:cNvSpPr>
          <p:nvPr>
            <p:ph type="dt" sz="half" idx="10"/>
          </p:nvPr>
        </p:nvSpPr>
        <p:spPr/>
        <p:txBody>
          <a:bodyPr/>
          <a:lstStyle/>
          <a:p>
            <a:fld id="{E7F51648-FC4B-4610-A8A2-69B2303890F4}" type="datetimeFigureOut">
              <a:rPr lang="en-MY" smtClean="0"/>
              <a:t>28/9/2024</a:t>
            </a:fld>
            <a:endParaRPr lang="en-MY"/>
          </a:p>
        </p:txBody>
      </p:sp>
      <p:sp>
        <p:nvSpPr>
          <p:cNvPr id="6" name="Footer Placeholder 5">
            <a:extLst>
              <a:ext uri="{FF2B5EF4-FFF2-40B4-BE49-F238E27FC236}">
                <a16:creationId xmlns:a16="http://schemas.microsoft.com/office/drawing/2014/main" id="{5D3C7DE4-E3A6-EC46-97ED-296C040C611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624F701-5E9B-0951-8AD1-2C3684D62C31}"/>
              </a:ext>
            </a:extLst>
          </p:cNvPr>
          <p:cNvSpPr>
            <a:spLocks noGrp="1"/>
          </p:cNvSpPr>
          <p:nvPr>
            <p:ph type="sldNum" sz="quarter" idx="12"/>
          </p:nvPr>
        </p:nvSpPr>
        <p:spPr/>
        <p:txBody>
          <a:bodyPr/>
          <a:lstStyle/>
          <a:p>
            <a:fld id="{567374A6-DEF2-4FF1-BC27-A5E2C08538E2}" type="slidenum">
              <a:rPr lang="en-MY" smtClean="0"/>
              <a:t>‹#›</a:t>
            </a:fld>
            <a:endParaRPr lang="en-MY"/>
          </a:p>
        </p:txBody>
      </p:sp>
    </p:spTree>
    <p:extLst>
      <p:ext uri="{BB962C8B-B14F-4D97-AF65-F5344CB8AC3E}">
        <p14:creationId xmlns:p14="http://schemas.microsoft.com/office/powerpoint/2010/main" val="3969178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15176-6393-0B62-8E5A-A1857FBE4F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363BAB36-D093-E0AD-F325-F25CC0D4BD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AF83F0E-482F-BB35-2C3D-A303147D7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F51648-FC4B-4610-A8A2-69B2303890F4}" type="datetimeFigureOut">
              <a:rPr lang="en-MY" smtClean="0"/>
              <a:t>28/9/2024</a:t>
            </a:fld>
            <a:endParaRPr lang="en-MY"/>
          </a:p>
        </p:txBody>
      </p:sp>
      <p:sp>
        <p:nvSpPr>
          <p:cNvPr id="5" name="Footer Placeholder 4">
            <a:extLst>
              <a:ext uri="{FF2B5EF4-FFF2-40B4-BE49-F238E27FC236}">
                <a16:creationId xmlns:a16="http://schemas.microsoft.com/office/drawing/2014/main" id="{A3D260DC-7B84-464C-299B-2FADA640A0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5D7E25F-1668-E34C-CDC9-03BFED34CF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374A6-DEF2-4FF1-BC27-A5E2C08538E2}" type="slidenum">
              <a:rPr lang="en-MY" smtClean="0"/>
              <a:t>‹#›</a:t>
            </a:fld>
            <a:endParaRPr lang="en-MY"/>
          </a:p>
        </p:txBody>
      </p:sp>
    </p:spTree>
    <p:extLst>
      <p:ext uri="{BB962C8B-B14F-4D97-AF65-F5344CB8AC3E}">
        <p14:creationId xmlns:p14="http://schemas.microsoft.com/office/powerpoint/2010/main" val="161088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youtube.com/watch?v=0pLMxUxYRAE&amp;ab_channel=Talen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02537A-6A0A-D5D5-3FA7-11B86B3D04DA}"/>
              </a:ext>
            </a:extLst>
          </p:cNvPr>
          <p:cNvSpPr>
            <a:spLocks noGrp="1"/>
          </p:cNvSpPr>
          <p:nvPr>
            <p:ph type="ctrTitle"/>
          </p:nvPr>
        </p:nvSpPr>
        <p:spPr>
          <a:xfrm>
            <a:off x="4553733" y="548464"/>
            <a:ext cx="6798541" cy="1675623"/>
          </a:xfrm>
        </p:spPr>
        <p:txBody>
          <a:bodyPr vert="horz" lIns="91440" tIns="45720" rIns="91440" bIns="45720" rtlCol="0" anchor="b">
            <a:normAutofit/>
          </a:bodyPr>
          <a:lstStyle/>
          <a:p>
            <a:pPr algn="l"/>
            <a:r>
              <a:rPr lang="en-US" sz="4000"/>
              <a:t>Chapter 6</a:t>
            </a:r>
          </a:p>
        </p:txBody>
      </p:sp>
      <p:pic>
        <p:nvPicPr>
          <p:cNvPr id="5" name="Picture 4">
            <a:extLst>
              <a:ext uri="{FF2B5EF4-FFF2-40B4-BE49-F238E27FC236}">
                <a16:creationId xmlns:a16="http://schemas.microsoft.com/office/drawing/2014/main" id="{0A1E57B7-107A-E9B6-3814-7790CB483857}"/>
              </a:ext>
            </a:extLst>
          </p:cNvPr>
          <p:cNvPicPr>
            <a:picLocks noChangeAspect="1"/>
          </p:cNvPicPr>
          <p:nvPr/>
        </p:nvPicPr>
        <p:blipFill rotWithShape="1">
          <a:blip r:embed="rId2"/>
          <a:srcRect l="9832" r="28977"/>
          <a:stretch/>
        </p:blipFill>
        <p:spPr>
          <a:xfrm>
            <a:off x="1" y="10"/>
            <a:ext cx="4196496" cy="6857990"/>
          </a:xfrm>
          <a:prstGeom prst="rect">
            <a:avLst/>
          </a:prstGeom>
          <a:effectLst/>
        </p:spPr>
      </p:pic>
      <p:sp>
        <p:nvSpPr>
          <p:cNvPr id="3" name="Subtitle 2">
            <a:extLst>
              <a:ext uri="{FF2B5EF4-FFF2-40B4-BE49-F238E27FC236}">
                <a16:creationId xmlns:a16="http://schemas.microsoft.com/office/drawing/2014/main" id="{DB714D73-065F-D42A-6D62-D5A1403B33FB}"/>
              </a:ext>
            </a:extLst>
          </p:cNvPr>
          <p:cNvSpPr>
            <a:spLocks noGrp="1"/>
          </p:cNvSpPr>
          <p:nvPr>
            <p:ph type="subTitle" idx="1"/>
          </p:nvPr>
        </p:nvSpPr>
        <p:spPr>
          <a:xfrm>
            <a:off x="4553734" y="2409830"/>
            <a:ext cx="6798539" cy="3705217"/>
          </a:xfrm>
        </p:spPr>
        <p:txBody>
          <a:bodyPr vert="horz" lIns="91440" tIns="45720" rIns="91440" bIns="45720" rtlCol="0">
            <a:normAutofit/>
          </a:bodyPr>
          <a:lstStyle/>
          <a:p>
            <a:pPr algn="l"/>
            <a:r>
              <a:rPr lang="en-MY" sz="2800" dirty="0"/>
              <a:t>Modern Data Quality Management with Talend Prep &amp; Emerging Technologies - </a:t>
            </a:r>
            <a:r>
              <a:rPr lang="en-MY" dirty="0"/>
              <a:t>Leveraging AI, Cloud, and Automation for Enhanced Data Quality</a:t>
            </a:r>
            <a:endParaRPr lang="en-US" dirty="0"/>
          </a:p>
          <a:p>
            <a:pPr algn="l"/>
            <a:r>
              <a:rPr lang="en-US" sz="2800" dirty="0" err="1"/>
              <a:t>Teh</a:t>
            </a:r>
            <a:r>
              <a:rPr lang="en-US" sz="2800" dirty="0"/>
              <a:t> Ying Wah</a:t>
            </a:r>
          </a:p>
          <a:p>
            <a:pPr algn="l"/>
            <a:r>
              <a:rPr lang="en-US" sz="2800" dirty="0"/>
              <a:t>tehyw@um.edu.my</a:t>
            </a:r>
          </a:p>
          <a:p>
            <a:pPr algn="l"/>
            <a:r>
              <a:rPr lang="en-US" sz="2800" dirty="0"/>
              <a:t>University of Malaya</a:t>
            </a:r>
          </a:p>
        </p:txBody>
      </p:sp>
    </p:spTree>
    <p:extLst>
      <p:ext uri="{BB962C8B-B14F-4D97-AF65-F5344CB8AC3E}">
        <p14:creationId xmlns:p14="http://schemas.microsoft.com/office/powerpoint/2010/main" val="2101872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8FD8-C182-1124-EC8C-299AD9F8CB36}"/>
              </a:ext>
            </a:extLst>
          </p:cNvPr>
          <p:cNvSpPr>
            <a:spLocks noGrp="1"/>
          </p:cNvSpPr>
          <p:nvPr>
            <p:ph type="title"/>
          </p:nvPr>
        </p:nvSpPr>
        <p:spPr/>
        <p:txBody>
          <a:bodyPr/>
          <a:lstStyle/>
          <a:p>
            <a:r>
              <a:rPr lang="en-MY" dirty="0"/>
              <a:t>Summary of Differences and Use Cases</a:t>
            </a:r>
          </a:p>
        </p:txBody>
      </p:sp>
      <p:sp>
        <p:nvSpPr>
          <p:cNvPr id="3" name="Content Placeholder 2">
            <a:extLst>
              <a:ext uri="{FF2B5EF4-FFF2-40B4-BE49-F238E27FC236}">
                <a16:creationId xmlns:a16="http://schemas.microsoft.com/office/drawing/2014/main" id="{D724FEA9-2BE8-2467-3373-A46B0BE0A1C2}"/>
              </a:ext>
            </a:extLst>
          </p:cNvPr>
          <p:cNvSpPr>
            <a:spLocks noGrp="1"/>
          </p:cNvSpPr>
          <p:nvPr>
            <p:ph idx="1"/>
          </p:nvPr>
        </p:nvSpPr>
        <p:spPr/>
        <p:txBody>
          <a:bodyPr>
            <a:normAutofit fontScale="70000" lnSpcReduction="20000"/>
          </a:bodyPr>
          <a:lstStyle/>
          <a:p>
            <a:pPr>
              <a:buFont typeface="Arial" panose="020B0604020202020204" pitchFamily="34" charset="0"/>
              <a:buChar char="•"/>
            </a:pPr>
            <a:r>
              <a:rPr lang="en-MY" b="1" dirty="0"/>
              <a:t>Talend Data Prep</a:t>
            </a:r>
            <a:r>
              <a:rPr lang="en-MY" dirty="0"/>
              <a:t> is ideal for businesses seeking </a:t>
            </a:r>
            <a:r>
              <a:rPr lang="en-MY" b="1" dirty="0"/>
              <a:t>flexibility and hybrid deployment</a:t>
            </a:r>
            <a:r>
              <a:rPr lang="en-MY" dirty="0"/>
              <a:t> options. It caters to both technical and non-technical users, providing </a:t>
            </a:r>
            <a:r>
              <a:rPr lang="en-MY" b="1" dirty="0"/>
              <a:t>advanced AI-powered data quality</a:t>
            </a:r>
            <a:r>
              <a:rPr lang="en-MY" dirty="0"/>
              <a:t> and </a:t>
            </a:r>
            <a:r>
              <a:rPr lang="en-MY" b="1" dirty="0"/>
              <a:t>collaboration features</a:t>
            </a:r>
            <a:r>
              <a:rPr lang="en-MY" dirty="0"/>
              <a:t>. Talend’s focus on integrating both cloud and on-premises environments makes it versatile, but it may come with a higher cost compared to fully cloud-native tools.</a:t>
            </a:r>
          </a:p>
          <a:p>
            <a:pPr>
              <a:buFont typeface="Arial" panose="020B0604020202020204" pitchFamily="34" charset="0"/>
              <a:buChar char="•"/>
            </a:pPr>
            <a:r>
              <a:rPr lang="en-MY" b="1" dirty="0"/>
              <a:t>Google Cloud </a:t>
            </a:r>
            <a:r>
              <a:rPr lang="en-MY" b="1" dirty="0" err="1"/>
              <a:t>DataPrep</a:t>
            </a:r>
            <a:r>
              <a:rPr lang="en-MY" dirty="0"/>
              <a:t> is best suited for organizations within the </a:t>
            </a:r>
            <a:r>
              <a:rPr lang="en-MY" b="1" dirty="0"/>
              <a:t>Google Cloud ecosystem</a:t>
            </a:r>
            <a:r>
              <a:rPr lang="en-MY" dirty="0"/>
              <a:t>. It provides an extremely </a:t>
            </a:r>
            <a:r>
              <a:rPr lang="en-MY" b="1" dirty="0"/>
              <a:t>user-friendly experience</a:t>
            </a:r>
            <a:r>
              <a:rPr lang="en-MY" dirty="0"/>
              <a:t> with a focus on </a:t>
            </a:r>
            <a:r>
              <a:rPr lang="en-MY" b="1" dirty="0"/>
              <a:t>ease of use</a:t>
            </a:r>
            <a:r>
              <a:rPr lang="en-MY" dirty="0"/>
              <a:t>, enabling data analysts to transform data visually. It is powerful for teams looking for </a:t>
            </a:r>
            <a:r>
              <a:rPr lang="en-MY" b="1" dirty="0"/>
              <a:t>serverless</a:t>
            </a:r>
            <a:r>
              <a:rPr lang="en-MY" dirty="0"/>
              <a:t> data wrangling capabilities integrated closely with </a:t>
            </a:r>
            <a:r>
              <a:rPr lang="en-MY" b="1" dirty="0"/>
              <a:t>GCP services</a:t>
            </a:r>
            <a:r>
              <a:rPr lang="en-MY" dirty="0"/>
              <a:t>, but lacks more advanced ETL capabilities compared to AWS Glue.</a:t>
            </a:r>
          </a:p>
          <a:p>
            <a:pPr>
              <a:buFont typeface="Arial" panose="020B0604020202020204" pitchFamily="34" charset="0"/>
              <a:buChar char="•"/>
            </a:pPr>
            <a:r>
              <a:rPr lang="en-MY" b="1" dirty="0"/>
              <a:t>AWS Glue</a:t>
            </a:r>
            <a:r>
              <a:rPr lang="en-MY" dirty="0"/>
              <a:t> is a more </a:t>
            </a:r>
            <a:r>
              <a:rPr lang="en-MY" b="1" dirty="0"/>
              <a:t>developer-oriented tool</a:t>
            </a:r>
            <a:r>
              <a:rPr lang="en-MY" dirty="0"/>
              <a:t> with powerful capabilities for managing complex data transformations in a </a:t>
            </a:r>
            <a:r>
              <a:rPr lang="en-MY" b="1" dirty="0"/>
              <a:t>serverless environment</a:t>
            </a:r>
            <a:r>
              <a:rPr lang="en-MY" dirty="0"/>
              <a:t>. It integrates tightly with </a:t>
            </a:r>
            <a:r>
              <a:rPr lang="en-MY" b="1" dirty="0"/>
              <a:t>AWS’s analytics and storage services</a:t>
            </a:r>
            <a:r>
              <a:rPr lang="en-MY" dirty="0"/>
              <a:t>, making it ideal for large-scale </a:t>
            </a:r>
            <a:r>
              <a:rPr lang="en-MY" b="1" dirty="0"/>
              <a:t>big data ETL workflows</a:t>
            </a:r>
            <a:r>
              <a:rPr lang="en-MY" dirty="0"/>
              <a:t>. AWS Glue’s </a:t>
            </a:r>
            <a:r>
              <a:rPr lang="en-MY" b="1" dirty="0"/>
              <a:t>real-time streaming capabilities</a:t>
            </a:r>
            <a:r>
              <a:rPr lang="en-MY" dirty="0"/>
              <a:t> with Glue Streaming Jobs also make it a good choice for high-volume data scenarios, though it has a steeper learning curve compared to Talend and </a:t>
            </a:r>
            <a:r>
              <a:rPr lang="en-MY" dirty="0" err="1"/>
              <a:t>DataPrep</a:t>
            </a:r>
            <a:r>
              <a:rPr lang="en-MY" dirty="0"/>
              <a:t>.</a:t>
            </a:r>
          </a:p>
          <a:p>
            <a:r>
              <a:rPr lang="en-MY" b="1" dirty="0"/>
              <a:t>Selecting the right tool</a:t>
            </a:r>
            <a:r>
              <a:rPr lang="en-MY" dirty="0"/>
              <a:t> depends on your organization's specific requirements, including the need for </a:t>
            </a:r>
            <a:r>
              <a:rPr lang="en-MY" b="1" dirty="0"/>
              <a:t>cloud-native deployment</a:t>
            </a:r>
            <a:r>
              <a:rPr lang="en-MY" dirty="0"/>
              <a:t>, </a:t>
            </a:r>
            <a:r>
              <a:rPr lang="en-MY" b="1" dirty="0"/>
              <a:t>hybrid architecture</a:t>
            </a:r>
            <a:r>
              <a:rPr lang="en-MY" dirty="0"/>
              <a:t>, the level of </a:t>
            </a:r>
            <a:r>
              <a:rPr lang="en-MY" b="1" dirty="0"/>
              <a:t>user expertise</a:t>
            </a:r>
            <a:r>
              <a:rPr lang="en-MY" dirty="0"/>
              <a:t>, and the preferred </a:t>
            </a:r>
            <a:r>
              <a:rPr lang="en-MY" b="1" dirty="0"/>
              <a:t>cloud platform</a:t>
            </a:r>
            <a:r>
              <a:rPr lang="en-MY" dirty="0"/>
              <a:t>.</a:t>
            </a:r>
          </a:p>
          <a:p>
            <a:endParaRPr lang="en-MY" dirty="0"/>
          </a:p>
        </p:txBody>
      </p:sp>
    </p:spTree>
    <p:extLst>
      <p:ext uri="{BB962C8B-B14F-4D97-AF65-F5344CB8AC3E}">
        <p14:creationId xmlns:p14="http://schemas.microsoft.com/office/powerpoint/2010/main" val="1406335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5E33D-CC95-1B8D-B142-5C3158339D8E}"/>
              </a:ext>
            </a:extLst>
          </p:cNvPr>
          <p:cNvSpPr>
            <a:spLocks noGrp="1"/>
          </p:cNvSpPr>
          <p:nvPr>
            <p:ph type="title"/>
          </p:nvPr>
        </p:nvSpPr>
        <p:spPr>
          <a:xfrm>
            <a:off x="4553733" y="548464"/>
            <a:ext cx="6798541" cy="1675623"/>
          </a:xfrm>
        </p:spPr>
        <p:txBody>
          <a:bodyPr anchor="b">
            <a:normAutofit/>
          </a:bodyPr>
          <a:lstStyle/>
          <a:p>
            <a:r>
              <a:rPr lang="en-MY" sz="4000"/>
              <a:t>3. Role in Data Quality Management</a:t>
            </a:r>
          </a:p>
        </p:txBody>
      </p:sp>
      <p:pic>
        <p:nvPicPr>
          <p:cNvPr id="5" name="Picture 4" descr="Calculator, pen, compass, money and a paper with graphs printed on it">
            <a:extLst>
              <a:ext uri="{FF2B5EF4-FFF2-40B4-BE49-F238E27FC236}">
                <a16:creationId xmlns:a16="http://schemas.microsoft.com/office/drawing/2014/main" id="{57C36B11-E8ED-C167-C7AB-7F7C0E17D43B}"/>
              </a:ext>
            </a:extLst>
          </p:cNvPr>
          <p:cNvPicPr>
            <a:picLocks noChangeAspect="1"/>
          </p:cNvPicPr>
          <p:nvPr/>
        </p:nvPicPr>
        <p:blipFill rotWithShape="1">
          <a:blip r:embed="rId2"/>
          <a:srcRect l="33677" r="294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34C666B-462C-D765-36C7-CF702C56DF39}"/>
              </a:ext>
            </a:extLst>
          </p:cNvPr>
          <p:cNvSpPr>
            <a:spLocks noGrp="1"/>
          </p:cNvSpPr>
          <p:nvPr>
            <p:ph idx="1"/>
          </p:nvPr>
        </p:nvSpPr>
        <p:spPr>
          <a:xfrm>
            <a:off x="4553734" y="2409830"/>
            <a:ext cx="6798539" cy="3705217"/>
          </a:xfrm>
        </p:spPr>
        <p:txBody>
          <a:bodyPr>
            <a:noAutofit/>
          </a:bodyPr>
          <a:lstStyle/>
          <a:p>
            <a:r>
              <a:rPr lang="en-MY" sz="1800" dirty="0"/>
              <a:t>3.1. Data Profiling and Cleansing:</a:t>
            </a:r>
          </a:p>
          <a:p>
            <a:r>
              <a:rPr lang="en-MY" sz="1800" dirty="0"/>
              <a:t>Talend Prep helps users identify issues with their data, such as missing values, duplicates, or inconsistencies, and provides tools to address these issues.</a:t>
            </a:r>
          </a:p>
          <a:p>
            <a:endParaRPr lang="en-MY" sz="1800" dirty="0"/>
          </a:p>
          <a:p>
            <a:r>
              <a:rPr lang="en-MY" sz="1800" dirty="0"/>
              <a:t>3.2. Data Standardization:</a:t>
            </a:r>
          </a:p>
          <a:p>
            <a:r>
              <a:rPr lang="en-MY" sz="1800" dirty="0"/>
              <a:t>With Talend Prep, users can ensure that data is consistent in format and structure, making it easier to integrate and </a:t>
            </a:r>
            <a:r>
              <a:rPr lang="en-MY" sz="1800" dirty="0" err="1"/>
              <a:t>analyze</a:t>
            </a:r>
            <a:r>
              <a:rPr lang="en-MY" sz="1800" dirty="0"/>
              <a:t>.</a:t>
            </a:r>
          </a:p>
          <a:p>
            <a:endParaRPr lang="en-MY" sz="1800" dirty="0"/>
          </a:p>
          <a:p>
            <a:r>
              <a:rPr lang="en-MY" sz="1800" dirty="0"/>
              <a:t>3.3. Data Validation:</a:t>
            </a:r>
          </a:p>
          <a:p>
            <a:r>
              <a:rPr lang="en-MY" sz="1800" dirty="0"/>
              <a:t>By setting up validation rules, users can ensure incoming data meets specific criteria, ensuring the accuracy and reliability of data.</a:t>
            </a:r>
          </a:p>
        </p:txBody>
      </p:sp>
    </p:spTree>
    <p:extLst>
      <p:ext uri="{BB962C8B-B14F-4D97-AF65-F5344CB8AC3E}">
        <p14:creationId xmlns:p14="http://schemas.microsoft.com/office/powerpoint/2010/main" val="65123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BD89B-E5EC-5442-6FB1-2DAA9C9E260C}"/>
              </a:ext>
            </a:extLst>
          </p:cNvPr>
          <p:cNvSpPr>
            <a:spLocks noGrp="1"/>
          </p:cNvSpPr>
          <p:nvPr>
            <p:ph type="title"/>
          </p:nvPr>
        </p:nvSpPr>
        <p:spPr>
          <a:xfrm>
            <a:off x="4553733" y="548464"/>
            <a:ext cx="6798541" cy="1675623"/>
          </a:xfrm>
        </p:spPr>
        <p:txBody>
          <a:bodyPr anchor="b">
            <a:normAutofit/>
          </a:bodyPr>
          <a:lstStyle/>
          <a:p>
            <a:r>
              <a:rPr lang="en-MY" sz="4000"/>
              <a:t>3. Role in Data Quality Management</a:t>
            </a:r>
          </a:p>
        </p:txBody>
      </p:sp>
      <p:pic>
        <p:nvPicPr>
          <p:cNvPr id="5" name="Picture 4" descr="White bulbs with a yellow one standing out">
            <a:extLst>
              <a:ext uri="{FF2B5EF4-FFF2-40B4-BE49-F238E27FC236}">
                <a16:creationId xmlns:a16="http://schemas.microsoft.com/office/drawing/2014/main" id="{5612D2D6-4115-C8AB-C45F-E6561A52CC3E}"/>
              </a:ext>
            </a:extLst>
          </p:cNvPr>
          <p:cNvPicPr>
            <a:picLocks noChangeAspect="1"/>
          </p:cNvPicPr>
          <p:nvPr/>
        </p:nvPicPr>
        <p:blipFill rotWithShape="1">
          <a:blip r:embed="rId2"/>
          <a:srcRect l="21642" r="37512"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F67D577D-CDF0-5F70-548E-8EE94EF35C9A}"/>
              </a:ext>
            </a:extLst>
          </p:cNvPr>
          <p:cNvSpPr>
            <a:spLocks noGrp="1"/>
          </p:cNvSpPr>
          <p:nvPr>
            <p:ph idx="1"/>
          </p:nvPr>
        </p:nvSpPr>
        <p:spPr>
          <a:xfrm>
            <a:off x="4553734" y="2409830"/>
            <a:ext cx="6798539" cy="3705217"/>
          </a:xfrm>
        </p:spPr>
        <p:txBody>
          <a:bodyPr>
            <a:normAutofit lnSpcReduction="10000"/>
          </a:bodyPr>
          <a:lstStyle/>
          <a:p>
            <a:r>
              <a:rPr lang="en-MY" sz="2400" dirty="0"/>
              <a:t>3.4. Continuous Monitoring:</a:t>
            </a:r>
          </a:p>
          <a:p>
            <a:r>
              <a:rPr lang="en-MY" sz="2400" dirty="0"/>
              <a:t>Talend Prep provides the tools to monitor data quality metrics over time, allowing organizations to understand and maintain the quality of their data.</a:t>
            </a:r>
          </a:p>
          <a:p>
            <a:endParaRPr lang="en-MY" sz="2400" dirty="0"/>
          </a:p>
          <a:p>
            <a:r>
              <a:rPr lang="en-MY" sz="2400" dirty="0"/>
              <a:t>3.5. Collaboration and Governance:</a:t>
            </a:r>
          </a:p>
          <a:p>
            <a:r>
              <a:rPr lang="en-MY" sz="2400" dirty="0"/>
              <a:t>Data quality is a team effort. Talend Prep's collaboration features ensure that data stewardship and governance are integrated into the data preparation process.</a:t>
            </a:r>
          </a:p>
          <a:p>
            <a:endParaRPr lang="en-MY" sz="2400" dirty="0"/>
          </a:p>
          <a:p>
            <a:endParaRPr lang="en-MY" sz="2000" dirty="0"/>
          </a:p>
        </p:txBody>
      </p:sp>
    </p:spTree>
    <p:extLst>
      <p:ext uri="{BB962C8B-B14F-4D97-AF65-F5344CB8AC3E}">
        <p14:creationId xmlns:p14="http://schemas.microsoft.com/office/powerpoint/2010/main" val="816855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365D5-6B00-9D4D-2AD3-365DCD322040}"/>
              </a:ext>
            </a:extLst>
          </p:cNvPr>
          <p:cNvSpPr>
            <a:spLocks noGrp="1"/>
          </p:cNvSpPr>
          <p:nvPr>
            <p:ph type="title"/>
          </p:nvPr>
        </p:nvSpPr>
        <p:spPr>
          <a:xfrm>
            <a:off x="4553733" y="548464"/>
            <a:ext cx="6798541" cy="1675623"/>
          </a:xfrm>
        </p:spPr>
        <p:txBody>
          <a:bodyPr anchor="b">
            <a:normAutofit/>
          </a:bodyPr>
          <a:lstStyle/>
          <a:p>
            <a:r>
              <a:rPr lang="en-MY" sz="4000"/>
              <a:t>4. The Data Quality Lifecycle: From Profiling to Monitoring</a:t>
            </a:r>
          </a:p>
        </p:txBody>
      </p:sp>
      <p:pic>
        <p:nvPicPr>
          <p:cNvPr id="6" name="Picture 5">
            <a:extLst>
              <a:ext uri="{FF2B5EF4-FFF2-40B4-BE49-F238E27FC236}">
                <a16:creationId xmlns:a16="http://schemas.microsoft.com/office/drawing/2014/main" id="{BF8AF5AB-B61C-14C4-01B8-D58C078A9ADC}"/>
              </a:ext>
            </a:extLst>
          </p:cNvPr>
          <p:cNvPicPr>
            <a:picLocks noChangeAspect="1"/>
          </p:cNvPicPr>
          <p:nvPr/>
        </p:nvPicPr>
        <p:blipFill rotWithShape="1">
          <a:blip r:embed="rId2"/>
          <a:srcRect l="22611" r="36544" b="-1"/>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2EE677D2-B635-2F6F-5448-D5DFCDAEDB77}"/>
              </a:ext>
            </a:extLst>
          </p:cNvPr>
          <p:cNvGraphicFramePr>
            <a:graphicFrameLocks noGrp="1"/>
          </p:cNvGraphicFramePr>
          <p:nvPr>
            <p:ph idx="1"/>
            <p:extLst>
              <p:ext uri="{D42A27DB-BD31-4B8C-83A1-F6EECF244321}">
                <p14:modId xmlns:p14="http://schemas.microsoft.com/office/powerpoint/2010/main" val="477627391"/>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2505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5D0DB-D06C-F38E-FC7D-0EA1BF10D22A}"/>
              </a:ext>
            </a:extLst>
          </p:cNvPr>
          <p:cNvSpPr>
            <a:spLocks noGrp="1"/>
          </p:cNvSpPr>
          <p:nvPr>
            <p:ph type="title"/>
          </p:nvPr>
        </p:nvSpPr>
        <p:spPr>
          <a:xfrm>
            <a:off x="761840" y="1138265"/>
            <a:ext cx="4544762" cy="1401183"/>
          </a:xfrm>
        </p:spPr>
        <p:txBody>
          <a:bodyPr anchor="t">
            <a:normAutofit/>
          </a:bodyPr>
          <a:lstStyle/>
          <a:p>
            <a:r>
              <a:rPr lang="en-MY" sz="3200" dirty="0"/>
              <a:t>4.1. Data Profiling[1]</a:t>
            </a:r>
          </a:p>
        </p:txBody>
      </p:sp>
      <p:cxnSp>
        <p:nvCxnSpPr>
          <p:cNvPr id="17" name="Straight Connector 1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ABF63A-B85D-BCFA-9455-069FFFC9CF8E}"/>
              </a:ext>
            </a:extLst>
          </p:cNvPr>
          <p:cNvSpPr>
            <a:spLocks noGrp="1"/>
          </p:cNvSpPr>
          <p:nvPr>
            <p:ph idx="1"/>
          </p:nvPr>
        </p:nvSpPr>
        <p:spPr>
          <a:xfrm>
            <a:off x="761839" y="1898374"/>
            <a:ext cx="5142003" cy="4255737"/>
          </a:xfrm>
        </p:spPr>
        <p:txBody>
          <a:bodyPr>
            <a:noAutofit/>
          </a:bodyPr>
          <a:lstStyle/>
          <a:p>
            <a:r>
              <a:rPr lang="en-MY" sz="1600" dirty="0"/>
              <a:t>4.1.1</a:t>
            </a:r>
            <a:r>
              <a:rPr lang="en-MY" sz="1800" dirty="0"/>
              <a:t>. Definition:</a:t>
            </a:r>
          </a:p>
          <a:p>
            <a:pPr lvl="1"/>
            <a:r>
              <a:rPr lang="en-MY" sz="1800" dirty="0"/>
              <a:t>Data profiling is the process of examining data to understand its structure, content, relationships, and quality anomalies.</a:t>
            </a:r>
          </a:p>
          <a:p>
            <a:r>
              <a:rPr lang="en-MY" sz="1800" dirty="0"/>
              <a:t>4.1.2. Importance:</a:t>
            </a:r>
          </a:p>
          <a:p>
            <a:pPr lvl="1"/>
            <a:r>
              <a:rPr lang="en-MY" sz="1800" dirty="0"/>
              <a:t>This step provides a clear picture of the current state of the data, highlighting areas that need attention or improvement.</a:t>
            </a:r>
          </a:p>
          <a:p>
            <a:r>
              <a:rPr lang="en-MY" sz="1800" dirty="0"/>
              <a:t>4.1.3. Tools &amp; Techniques:</a:t>
            </a:r>
          </a:p>
          <a:p>
            <a:pPr lvl="1"/>
            <a:r>
              <a:rPr lang="en-MY" sz="1800" dirty="0"/>
              <a:t>Statistical analysis, data type recognition, and anomaly detection.</a:t>
            </a:r>
          </a:p>
          <a:p>
            <a:pPr lvl="1"/>
            <a:r>
              <a:rPr lang="en-MY" sz="1800" dirty="0"/>
              <a:t>modern tools like AI-driven profiling in Pandas Profiling, Great Expectations, and Talend can automatically detect anomalies.</a:t>
            </a:r>
          </a:p>
        </p:txBody>
      </p:sp>
      <p:pic>
        <p:nvPicPr>
          <p:cNvPr id="5" name="Picture 4">
            <a:extLst>
              <a:ext uri="{FF2B5EF4-FFF2-40B4-BE49-F238E27FC236}">
                <a16:creationId xmlns:a16="http://schemas.microsoft.com/office/drawing/2014/main" id="{E3142AEF-8A11-A677-95FA-ACF204BACAFC}"/>
              </a:ext>
            </a:extLst>
          </p:cNvPr>
          <p:cNvPicPr>
            <a:picLocks noChangeAspect="1"/>
          </p:cNvPicPr>
          <p:nvPr/>
        </p:nvPicPr>
        <p:blipFill>
          <a:blip r:embed="rId2"/>
          <a:stretch>
            <a:fillRect/>
          </a:stretch>
        </p:blipFill>
        <p:spPr>
          <a:xfrm>
            <a:off x="6082748" y="2381468"/>
            <a:ext cx="5743492" cy="3033812"/>
          </a:xfrm>
          <a:prstGeom prst="rect">
            <a:avLst/>
          </a:prstGeom>
        </p:spPr>
      </p:pic>
    </p:spTree>
    <p:extLst>
      <p:ext uri="{BB962C8B-B14F-4D97-AF65-F5344CB8AC3E}">
        <p14:creationId xmlns:p14="http://schemas.microsoft.com/office/powerpoint/2010/main" val="1666510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1769-A33B-E3E0-C924-FED63E129094}"/>
              </a:ext>
            </a:extLst>
          </p:cNvPr>
          <p:cNvSpPr>
            <a:spLocks noGrp="1"/>
          </p:cNvSpPr>
          <p:nvPr>
            <p:ph type="title"/>
          </p:nvPr>
        </p:nvSpPr>
        <p:spPr>
          <a:xfrm>
            <a:off x="761840" y="1138265"/>
            <a:ext cx="4544762" cy="1401183"/>
          </a:xfrm>
        </p:spPr>
        <p:txBody>
          <a:bodyPr anchor="t">
            <a:normAutofit/>
          </a:bodyPr>
          <a:lstStyle/>
          <a:p>
            <a:r>
              <a:rPr lang="en-MY" sz="3200" dirty="0"/>
              <a:t>4.2. Data Cleaning[1]</a:t>
            </a:r>
          </a:p>
        </p:txBody>
      </p:sp>
      <p:cxnSp>
        <p:nvCxnSpPr>
          <p:cNvPr id="17" name="Straight Connector 1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025BF3F-B15A-8E2E-8148-BAE26F30EFF6}"/>
              </a:ext>
            </a:extLst>
          </p:cNvPr>
          <p:cNvSpPr>
            <a:spLocks noGrp="1"/>
          </p:cNvSpPr>
          <p:nvPr>
            <p:ph idx="1"/>
          </p:nvPr>
        </p:nvSpPr>
        <p:spPr>
          <a:xfrm>
            <a:off x="861461" y="1736168"/>
            <a:ext cx="5042381" cy="4595058"/>
          </a:xfrm>
        </p:spPr>
        <p:txBody>
          <a:bodyPr>
            <a:noAutofit/>
          </a:bodyPr>
          <a:lstStyle/>
          <a:p>
            <a:r>
              <a:rPr lang="en-MY" sz="1600" dirty="0"/>
              <a:t>4.2.1. Definition:</a:t>
            </a:r>
          </a:p>
          <a:p>
            <a:pPr lvl="1"/>
            <a:r>
              <a:rPr lang="en-MY" sz="1600" dirty="0"/>
              <a:t>Data cleaning involves identifying and correcting (or removing) errors and inconsistencies in data to improve its quality.</a:t>
            </a:r>
          </a:p>
          <a:p>
            <a:r>
              <a:rPr lang="en-MY" sz="1600" dirty="0"/>
              <a:t>4.2.2. Importance:</a:t>
            </a:r>
          </a:p>
          <a:p>
            <a:pPr lvl="1"/>
            <a:r>
              <a:rPr lang="en-MY" sz="1600" dirty="0"/>
              <a:t>It ensures data is accurate and trustworthy, which is crucial for analytics, reporting, and decision-making.</a:t>
            </a:r>
          </a:p>
          <a:p>
            <a:r>
              <a:rPr lang="en-MY" sz="1600" dirty="0"/>
              <a:t>4.3. Tools &amp; Techniques:</a:t>
            </a:r>
          </a:p>
          <a:p>
            <a:pPr lvl="1"/>
            <a:r>
              <a:rPr lang="en-MY" sz="1600" dirty="0"/>
              <a:t>Error  correction, outlier detection, and data imputation.</a:t>
            </a:r>
          </a:p>
          <a:p>
            <a:pPr lvl="1"/>
            <a:r>
              <a:rPr lang="en-MY" sz="1600" dirty="0"/>
              <a:t>modern techniques such as AI-based error correction or machine learning imputation models.</a:t>
            </a:r>
          </a:p>
          <a:p>
            <a:pPr lvl="1"/>
            <a:r>
              <a:rPr lang="en-MY" sz="1600" dirty="0"/>
              <a:t>new tools like </a:t>
            </a:r>
            <a:r>
              <a:rPr lang="en-MY" sz="1600" dirty="0" err="1"/>
              <a:t>dbt</a:t>
            </a:r>
            <a:r>
              <a:rPr lang="en-MY" sz="1600" dirty="0"/>
              <a:t> for data cleaning in pipelines or Apache </a:t>
            </a:r>
            <a:r>
              <a:rPr lang="en-MY" sz="1600" dirty="0" err="1"/>
              <a:t>NiFi</a:t>
            </a:r>
            <a:r>
              <a:rPr lang="en-MY" sz="1600" dirty="0"/>
              <a:t> for automated cleansing in real-time processing.</a:t>
            </a:r>
          </a:p>
        </p:txBody>
      </p:sp>
      <p:pic>
        <p:nvPicPr>
          <p:cNvPr id="5" name="Picture 4">
            <a:extLst>
              <a:ext uri="{FF2B5EF4-FFF2-40B4-BE49-F238E27FC236}">
                <a16:creationId xmlns:a16="http://schemas.microsoft.com/office/drawing/2014/main" id="{4DFFEFF1-62F4-FB01-B412-D2F7840AF3D4}"/>
              </a:ext>
            </a:extLst>
          </p:cNvPr>
          <p:cNvPicPr>
            <a:picLocks noChangeAspect="1"/>
          </p:cNvPicPr>
          <p:nvPr/>
        </p:nvPicPr>
        <p:blipFill>
          <a:blip r:embed="rId2"/>
          <a:stretch>
            <a:fillRect/>
          </a:stretch>
        </p:blipFill>
        <p:spPr>
          <a:xfrm>
            <a:off x="6082748" y="2374406"/>
            <a:ext cx="5763812" cy="2553194"/>
          </a:xfrm>
          <a:prstGeom prst="rect">
            <a:avLst/>
          </a:prstGeom>
        </p:spPr>
      </p:pic>
    </p:spTree>
    <p:extLst>
      <p:ext uri="{BB962C8B-B14F-4D97-AF65-F5344CB8AC3E}">
        <p14:creationId xmlns:p14="http://schemas.microsoft.com/office/powerpoint/2010/main" val="138392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036ADB-FB9C-9893-2D05-0973EE6987D2}"/>
              </a:ext>
            </a:extLst>
          </p:cNvPr>
          <p:cNvSpPr>
            <a:spLocks noGrp="1"/>
          </p:cNvSpPr>
          <p:nvPr>
            <p:ph type="title"/>
          </p:nvPr>
        </p:nvSpPr>
        <p:spPr>
          <a:xfrm>
            <a:off x="4654296" y="329184"/>
            <a:ext cx="6894576" cy="1783080"/>
          </a:xfrm>
        </p:spPr>
        <p:txBody>
          <a:bodyPr anchor="b">
            <a:normAutofit/>
          </a:bodyPr>
          <a:lstStyle/>
          <a:p>
            <a:r>
              <a:rPr lang="en-MY" sz="5400"/>
              <a:t>4.3. Data Standardization</a:t>
            </a:r>
          </a:p>
        </p:txBody>
      </p:sp>
      <p:pic>
        <p:nvPicPr>
          <p:cNvPr id="5" name="Picture 4" descr="Magnifying glass showing decling performance">
            <a:extLst>
              <a:ext uri="{FF2B5EF4-FFF2-40B4-BE49-F238E27FC236}">
                <a16:creationId xmlns:a16="http://schemas.microsoft.com/office/drawing/2014/main" id="{93741AC7-0EA0-1D16-104B-0DC11954137D}"/>
              </a:ext>
            </a:extLst>
          </p:cNvPr>
          <p:cNvPicPr>
            <a:picLocks noChangeAspect="1"/>
          </p:cNvPicPr>
          <p:nvPr/>
        </p:nvPicPr>
        <p:blipFill rotWithShape="1">
          <a:blip r:embed="rId2"/>
          <a:srcRect l="14996" r="45559"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14B408-1508-C9D4-5ED6-CFBBCD92061F}"/>
              </a:ext>
            </a:extLst>
          </p:cNvPr>
          <p:cNvSpPr>
            <a:spLocks noGrp="1"/>
          </p:cNvSpPr>
          <p:nvPr>
            <p:ph idx="1"/>
          </p:nvPr>
        </p:nvSpPr>
        <p:spPr>
          <a:xfrm>
            <a:off x="4654296" y="2555748"/>
            <a:ext cx="6894576" cy="3483864"/>
          </a:xfrm>
        </p:spPr>
        <p:txBody>
          <a:bodyPr>
            <a:noAutofit/>
          </a:bodyPr>
          <a:lstStyle/>
          <a:p>
            <a:r>
              <a:rPr lang="en-MY" sz="1800" dirty="0"/>
              <a:t>4.3.1. Definition:</a:t>
            </a:r>
          </a:p>
          <a:p>
            <a:pPr lvl="1"/>
            <a:r>
              <a:rPr lang="en-MY" sz="1800" dirty="0"/>
              <a:t>Data standardization is the process of bringing data into a uniform format and structure, making it easier to integrate, </a:t>
            </a:r>
            <a:r>
              <a:rPr lang="en-MY" sz="1800" dirty="0" err="1"/>
              <a:t>analyze</a:t>
            </a:r>
            <a:r>
              <a:rPr lang="en-MY" sz="1800" dirty="0"/>
              <a:t>, and use.</a:t>
            </a:r>
          </a:p>
          <a:p>
            <a:r>
              <a:rPr lang="en-MY" sz="1800" dirty="0"/>
              <a:t>4.3.2. Importance:</a:t>
            </a:r>
          </a:p>
          <a:p>
            <a:pPr lvl="1"/>
            <a:r>
              <a:rPr lang="en-MY" sz="1800" dirty="0"/>
              <a:t>Consistent data formats improve the efficiency of data integration and analytics processes.</a:t>
            </a:r>
          </a:p>
          <a:p>
            <a:r>
              <a:rPr lang="en-MY" sz="1800" dirty="0"/>
              <a:t>4.3.3. Tools &amp; Techniques:</a:t>
            </a:r>
          </a:p>
          <a:p>
            <a:pPr lvl="1"/>
            <a:r>
              <a:rPr lang="en-MY" sz="1800" dirty="0"/>
              <a:t>Format standardization, unit conversions, and code replacements.</a:t>
            </a:r>
          </a:p>
          <a:p>
            <a:pPr lvl="1"/>
            <a:r>
              <a:rPr lang="en-MY" sz="1800" dirty="0"/>
              <a:t>automated standardization workflows using tools like Talend, Trifacta, or Google Cloud </a:t>
            </a:r>
            <a:r>
              <a:rPr lang="en-MY" sz="1800" dirty="0" err="1"/>
              <a:t>DataPrep</a:t>
            </a:r>
            <a:r>
              <a:rPr lang="en-MY" sz="1800" dirty="0"/>
              <a:t>.</a:t>
            </a:r>
          </a:p>
        </p:txBody>
      </p:sp>
    </p:spTree>
    <p:extLst>
      <p:ext uri="{BB962C8B-B14F-4D97-AF65-F5344CB8AC3E}">
        <p14:creationId xmlns:p14="http://schemas.microsoft.com/office/powerpoint/2010/main" val="347273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B310BE-8E0A-9D56-B6E8-2B20B842DC04}"/>
              </a:ext>
            </a:extLst>
          </p:cNvPr>
          <p:cNvSpPr>
            <a:spLocks noGrp="1"/>
          </p:cNvSpPr>
          <p:nvPr>
            <p:ph type="title"/>
          </p:nvPr>
        </p:nvSpPr>
        <p:spPr>
          <a:xfrm>
            <a:off x="4654296" y="329184"/>
            <a:ext cx="6894576" cy="1783080"/>
          </a:xfrm>
        </p:spPr>
        <p:txBody>
          <a:bodyPr anchor="b">
            <a:normAutofit/>
          </a:bodyPr>
          <a:lstStyle/>
          <a:p>
            <a:r>
              <a:rPr lang="en-MY" sz="5400"/>
              <a:t>4.4. Data Validation</a:t>
            </a:r>
          </a:p>
        </p:txBody>
      </p:sp>
      <p:pic>
        <p:nvPicPr>
          <p:cNvPr id="5" name="Picture 4" descr="An abstract design with lines and financial symbols">
            <a:extLst>
              <a:ext uri="{FF2B5EF4-FFF2-40B4-BE49-F238E27FC236}">
                <a16:creationId xmlns:a16="http://schemas.microsoft.com/office/drawing/2014/main" id="{9A07C651-3ED8-1357-B249-E86474982B2E}"/>
              </a:ext>
            </a:extLst>
          </p:cNvPr>
          <p:cNvPicPr>
            <a:picLocks noChangeAspect="1"/>
          </p:cNvPicPr>
          <p:nvPr/>
        </p:nvPicPr>
        <p:blipFill rotWithShape="1">
          <a:blip r:embed="rId2"/>
          <a:srcRect l="29906" r="30798"/>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E11940-3F1D-DFF0-68FC-F4E945CBF184}"/>
              </a:ext>
            </a:extLst>
          </p:cNvPr>
          <p:cNvSpPr>
            <a:spLocks noGrp="1"/>
          </p:cNvSpPr>
          <p:nvPr>
            <p:ph idx="1"/>
          </p:nvPr>
        </p:nvSpPr>
        <p:spPr>
          <a:xfrm>
            <a:off x="4654296" y="2706624"/>
            <a:ext cx="6894576" cy="3483864"/>
          </a:xfrm>
        </p:spPr>
        <p:txBody>
          <a:bodyPr>
            <a:normAutofit/>
          </a:bodyPr>
          <a:lstStyle/>
          <a:p>
            <a:r>
              <a:rPr lang="en-MY" sz="1800" dirty="0"/>
              <a:t>4.4.1. Definition:</a:t>
            </a:r>
          </a:p>
          <a:p>
            <a:r>
              <a:rPr lang="en-MY" sz="1800" dirty="0"/>
              <a:t>Data validation ensures that incoming or existing data meets predefined standards and criteria.</a:t>
            </a:r>
          </a:p>
          <a:p>
            <a:endParaRPr lang="en-MY" sz="1800" dirty="0"/>
          </a:p>
          <a:p>
            <a:r>
              <a:rPr lang="en-MY" sz="1800" dirty="0"/>
              <a:t>4.4.2. Importance:</a:t>
            </a:r>
          </a:p>
          <a:p>
            <a:r>
              <a:rPr lang="en-MY" sz="1800" dirty="0"/>
              <a:t>Validation ensures that data is not only accurate but also relevant and fit for its intended use.</a:t>
            </a:r>
          </a:p>
          <a:p>
            <a:endParaRPr lang="en-MY" sz="1800" dirty="0"/>
          </a:p>
          <a:p>
            <a:r>
              <a:rPr lang="en-MY" sz="1800" dirty="0"/>
              <a:t>4.4.3. Tools &amp; Techniques:</a:t>
            </a:r>
          </a:p>
          <a:p>
            <a:r>
              <a:rPr lang="en-MY" sz="1800" dirty="0"/>
              <a:t>Rule-based checks, pattern matching, and cross-referencing.</a:t>
            </a:r>
          </a:p>
        </p:txBody>
      </p:sp>
    </p:spTree>
    <p:extLst>
      <p:ext uri="{BB962C8B-B14F-4D97-AF65-F5344CB8AC3E}">
        <p14:creationId xmlns:p14="http://schemas.microsoft.com/office/powerpoint/2010/main" val="2705486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BC17977-65CC-C9E2-4C19-12FE312E3F6A}"/>
              </a:ext>
            </a:extLst>
          </p:cNvPr>
          <p:cNvPicPr>
            <a:picLocks noChangeAspect="1"/>
          </p:cNvPicPr>
          <p:nvPr/>
        </p:nvPicPr>
        <p:blipFill>
          <a:blip r:embed="rId2"/>
          <a:stretch>
            <a:fillRect/>
          </a:stretch>
        </p:blipFill>
        <p:spPr>
          <a:xfrm>
            <a:off x="764988" y="2736671"/>
            <a:ext cx="3667864" cy="2024172"/>
          </a:xfrm>
          <a:prstGeom prst="rect">
            <a:avLst/>
          </a:prstGeom>
        </p:spPr>
      </p:pic>
      <p:sp>
        <p:nvSpPr>
          <p:cNvPr id="19" name="Freeform: Shape 18">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FE94B37-882F-B24F-B486-82E98D5BCDC8}"/>
              </a:ext>
            </a:extLst>
          </p:cNvPr>
          <p:cNvSpPr>
            <a:spLocks noGrp="1"/>
          </p:cNvSpPr>
          <p:nvPr>
            <p:ph type="title"/>
          </p:nvPr>
        </p:nvSpPr>
        <p:spPr>
          <a:xfrm>
            <a:off x="5759354" y="457201"/>
            <a:ext cx="5337270" cy="1835911"/>
          </a:xfrm>
        </p:spPr>
        <p:txBody>
          <a:bodyPr anchor="b">
            <a:normAutofit/>
          </a:bodyPr>
          <a:lstStyle/>
          <a:p>
            <a:r>
              <a:rPr lang="en-MY" sz="5400">
                <a:solidFill>
                  <a:srgbClr val="FFFFFF"/>
                </a:solidFill>
              </a:rPr>
              <a:t>4.5. Data Enrichment [2]</a:t>
            </a:r>
          </a:p>
        </p:txBody>
      </p:sp>
      <p:sp>
        <p:nvSpPr>
          <p:cNvPr id="21"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769C75-C053-1072-7E13-BD7E715D2283}"/>
              </a:ext>
            </a:extLst>
          </p:cNvPr>
          <p:cNvSpPr>
            <a:spLocks noGrp="1"/>
          </p:cNvSpPr>
          <p:nvPr>
            <p:ph idx="1"/>
          </p:nvPr>
        </p:nvSpPr>
        <p:spPr>
          <a:xfrm>
            <a:off x="5759354" y="2798064"/>
            <a:ext cx="5461095" cy="3417611"/>
          </a:xfrm>
        </p:spPr>
        <p:txBody>
          <a:bodyPr anchor="t">
            <a:noAutofit/>
          </a:bodyPr>
          <a:lstStyle/>
          <a:p>
            <a:r>
              <a:rPr lang="en-MY" sz="1600" dirty="0">
                <a:solidFill>
                  <a:srgbClr val="FFFFFF"/>
                </a:solidFill>
              </a:rPr>
              <a:t>4.5.1. Definition:</a:t>
            </a:r>
          </a:p>
          <a:p>
            <a:pPr lvl="1"/>
            <a:r>
              <a:rPr lang="en-MY" sz="1600" dirty="0">
                <a:solidFill>
                  <a:srgbClr val="FFFFFF"/>
                </a:solidFill>
              </a:rPr>
              <a:t>Data enrichment involves augmenting existing data with additional, relevant information from external sources.</a:t>
            </a:r>
          </a:p>
          <a:p>
            <a:r>
              <a:rPr lang="en-MY" sz="1600" dirty="0">
                <a:solidFill>
                  <a:srgbClr val="FFFFFF"/>
                </a:solidFill>
              </a:rPr>
              <a:t>4.5.2. Importance:</a:t>
            </a:r>
          </a:p>
          <a:p>
            <a:pPr lvl="1"/>
            <a:r>
              <a:rPr lang="en-MY" sz="1600" dirty="0">
                <a:solidFill>
                  <a:srgbClr val="FFFFFF"/>
                </a:solidFill>
              </a:rPr>
              <a:t>Enriched data provides a more holistic view and can lead to more informed decision-making.</a:t>
            </a:r>
          </a:p>
          <a:p>
            <a:r>
              <a:rPr lang="en-MY" sz="1600" dirty="0">
                <a:solidFill>
                  <a:srgbClr val="FFFFFF"/>
                </a:solidFill>
              </a:rPr>
              <a:t>4.5.3. Tools &amp; Techniques:</a:t>
            </a:r>
          </a:p>
          <a:p>
            <a:pPr lvl="1"/>
            <a:r>
              <a:rPr lang="en-MY" sz="1600" dirty="0">
                <a:solidFill>
                  <a:srgbClr val="FFFFFF"/>
                </a:solidFill>
              </a:rPr>
              <a:t>Data appending, data blending, and third-party data integration.</a:t>
            </a:r>
          </a:p>
          <a:p>
            <a:pPr lvl="1"/>
            <a:r>
              <a:rPr lang="en-MY" sz="1600" dirty="0">
                <a:solidFill>
                  <a:srgbClr val="FFFFFF"/>
                </a:solidFill>
              </a:rPr>
              <a:t>real-time enrichment using APIs like </a:t>
            </a:r>
            <a:r>
              <a:rPr lang="en-MY" sz="1600" dirty="0" err="1">
                <a:solidFill>
                  <a:srgbClr val="FFFFFF"/>
                </a:solidFill>
              </a:rPr>
              <a:t>Clearbit</a:t>
            </a:r>
            <a:r>
              <a:rPr lang="en-MY" sz="1600" dirty="0">
                <a:solidFill>
                  <a:srgbClr val="FFFFFF"/>
                </a:solidFill>
              </a:rPr>
              <a:t>, </a:t>
            </a:r>
            <a:r>
              <a:rPr lang="en-MY" sz="1600" dirty="0" err="1">
                <a:solidFill>
                  <a:srgbClr val="FFFFFF"/>
                </a:solidFill>
              </a:rPr>
              <a:t>FullContact</a:t>
            </a:r>
            <a:r>
              <a:rPr lang="en-MY" sz="1600" dirty="0">
                <a:solidFill>
                  <a:srgbClr val="FFFFFF"/>
                </a:solidFill>
              </a:rPr>
              <a:t>, or Factual.</a:t>
            </a:r>
          </a:p>
          <a:p>
            <a:pPr lvl="1"/>
            <a:r>
              <a:rPr lang="en-MY" sz="1600" dirty="0">
                <a:solidFill>
                  <a:srgbClr val="FFFFFF"/>
                </a:solidFill>
              </a:rPr>
              <a:t> modern API integration examples (e.g., appending customer data with social media or geolocation data).</a:t>
            </a:r>
          </a:p>
        </p:txBody>
      </p:sp>
    </p:spTree>
    <p:extLst>
      <p:ext uri="{BB962C8B-B14F-4D97-AF65-F5344CB8AC3E}">
        <p14:creationId xmlns:p14="http://schemas.microsoft.com/office/powerpoint/2010/main" val="3744292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18A846-C083-EC46-4342-199AF54AC70C}"/>
              </a:ext>
            </a:extLst>
          </p:cNvPr>
          <p:cNvSpPr>
            <a:spLocks noGrp="1"/>
          </p:cNvSpPr>
          <p:nvPr>
            <p:ph type="title"/>
          </p:nvPr>
        </p:nvSpPr>
        <p:spPr>
          <a:xfrm>
            <a:off x="4553733" y="548464"/>
            <a:ext cx="6798541" cy="1675623"/>
          </a:xfrm>
        </p:spPr>
        <p:txBody>
          <a:bodyPr anchor="b">
            <a:normAutofit/>
          </a:bodyPr>
          <a:lstStyle/>
          <a:p>
            <a:r>
              <a:rPr lang="en-MY" sz="4000"/>
              <a:t>4.6. Data Monitoring</a:t>
            </a:r>
          </a:p>
        </p:txBody>
      </p:sp>
      <p:pic>
        <p:nvPicPr>
          <p:cNvPr id="5" name="Picture 4" descr="Financial graphs on a dark display">
            <a:extLst>
              <a:ext uri="{FF2B5EF4-FFF2-40B4-BE49-F238E27FC236}">
                <a16:creationId xmlns:a16="http://schemas.microsoft.com/office/drawing/2014/main" id="{38EF32D4-6F7A-894E-C151-EB62FFA6581B}"/>
              </a:ext>
            </a:extLst>
          </p:cNvPr>
          <p:cNvPicPr>
            <a:picLocks noChangeAspect="1"/>
          </p:cNvPicPr>
          <p:nvPr/>
        </p:nvPicPr>
        <p:blipFill rotWithShape="1">
          <a:blip r:embed="rId2"/>
          <a:srcRect l="27973" r="33782"/>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67279AFA-DE4F-2C96-E676-D92E4BF82D92}"/>
              </a:ext>
            </a:extLst>
          </p:cNvPr>
          <p:cNvSpPr>
            <a:spLocks noGrp="1"/>
          </p:cNvSpPr>
          <p:nvPr>
            <p:ph idx="1"/>
          </p:nvPr>
        </p:nvSpPr>
        <p:spPr>
          <a:xfrm>
            <a:off x="4553734" y="2409830"/>
            <a:ext cx="6798539" cy="3705217"/>
          </a:xfrm>
        </p:spPr>
        <p:txBody>
          <a:bodyPr>
            <a:noAutofit/>
          </a:bodyPr>
          <a:lstStyle/>
          <a:p>
            <a:r>
              <a:rPr lang="en-MY" sz="2000" dirty="0"/>
              <a:t>4.6.1. Definition:</a:t>
            </a:r>
          </a:p>
          <a:p>
            <a:r>
              <a:rPr lang="en-MY" sz="2000" dirty="0"/>
              <a:t>Data monitoring is the continuous tracking and review of data quality metrics over time.</a:t>
            </a:r>
          </a:p>
          <a:p>
            <a:endParaRPr lang="en-MY" sz="2000" dirty="0"/>
          </a:p>
          <a:p>
            <a:r>
              <a:rPr lang="en-MY" sz="2000" dirty="0"/>
              <a:t>4.6.2. Importance:</a:t>
            </a:r>
          </a:p>
          <a:p>
            <a:r>
              <a:rPr lang="en-MY" sz="2000" dirty="0"/>
              <a:t>Ongoing monitoring ensures that data quality remains high and that any emerging issues are addressed promptly.</a:t>
            </a:r>
          </a:p>
          <a:p>
            <a:endParaRPr lang="en-MY" sz="2000" dirty="0"/>
          </a:p>
          <a:p>
            <a:r>
              <a:rPr lang="en-MY" sz="2000" dirty="0"/>
              <a:t>4.6.3. Tools &amp; Techniques:</a:t>
            </a:r>
          </a:p>
          <a:p>
            <a:r>
              <a:rPr lang="en-MY" sz="2000" dirty="0"/>
              <a:t>Quality dashboards, alerts, and trend analysis.</a:t>
            </a:r>
          </a:p>
        </p:txBody>
      </p:sp>
    </p:spTree>
    <p:extLst>
      <p:ext uri="{BB962C8B-B14F-4D97-AF65-F5344CB8AC3E}">
        <p14:creationId xmlns:p14="http://schemas.microsoft.com/office/powerpoint/2010/main" val="2732944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3FD76-1F21-58B3-1107-9827BFBFB748}"/>
              </a:ext>
            </a:extLst>
          </p:cNvPr>
          <p:cNvSpPr>
            <a:spLocks noGrp="1"/>
          </p:cNvSpPr>
          <p:nvPr>
            <p:ph type="title"/>
          </p:nvPr>
        </p:nvSpPr>
        <p:spPr>
          <a:xfrm>
            <a:off x="4553733" y="548464"/>
            <a:ext cx="6798541" cy="1675623"/>
          </a:xfrm>
        </p:spPr>
        <p:txBody>
          <a:bodyPr anchor="b">
            <a:normAutofit/>
          </a:bodyPr>
          <a:lstStyle/>
          <a:p>
            <a:r>
              <a:rPr lang="en-MY" sz="4000"/>
              <a:t>Course outline</a:t>
            </a:r>
          </a:p>
        </p:txBody>
      </p:sp>
      <p:pic>
        <p:nvPicPr>
          <p:cNvPr id="5" name="Picture 4" descr="Magnifying glass showing decling performance">
            <a:extLst>
              <a:ext uri="{FF2B5EF4-FFF2-40B4-BE49-F238E27FC236}">
                <a16:creationId xmlns:a16="http://schemas.microsoft.com/office/drawing/2014/main" id="{86DC0B18-2D92-A70C-9C37-E9AAE68E5274}"/>
              </a:ext>
            </a:extLst>
          </p:cNvPr>
          <p:cNvPicPr>
            <a:picLocks noChangeAspect="1"/>
          </p:cNvPicPr>
          <p:nvPr/>
        </p:nvPicPr>
        <p:blipFill rotWithShape="1">
          <a:blip r:embed="rId2"/>
          <a:srcRect l="14295" r="44859"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B407BC9B-8D17-64EF-8865-19D3CB621027}"/>
              </a:ext>
            </a:extLst>
          </p:cNvPr>
          <p:cNvSpPr>
            <a:spLocks noGrp="1"/>
          </p:cNvSpPr>
          <p:nvPr>
            <p:ph idx="1"/>
          </p:nvPr>
        </p:nvSpPr>
        <p:spPr>
          <a:xfrm>
            <a:off x="4553734" y="2409830"/>
            <a:ext cx="6798539" cy="3705217"/>
          </a:xfrm>
        </p:spPr>
        <p:txBody>
          <a:bodyPr>
            <a:normAutofit lnSpcReduction="10000"/>
          </a:bodyPr>
          <a:lstStyle/>
          <a:p>
            <a:r>
              <a:rPr lang="en-MY" sz="2000" dirty="0"/>
              <a:t>Brief Overview of Data Quality: Importance and Challenges</a:t>
            </a:r>
          </a:p>
          <a:p>
            <a:r>
              <a:rPr lang="en-MY" sz="2000" dirty="0"/>
              <a:t>Challenges in Ensuring Data Quality</a:t>
            </a:r>
          </a:p>
          <a:p>
            <a:r>
              <a:rPr lang="en-MY" sz="2000" dirty="0"/>
              <a:t>Introduction to Talend Data Prep: Role in Data Quality Management</a:t>
            </a:r>
          </a:p>
          <a:p>
            <a:r>
              <a:rPr lang="en-MY" sz="2000" dirty="0"/>
              <a:t>Role in Data Quality Management</a:t>
            </a:r>
          </a:p>
          <a:p>
            <a:r>
              <a:rPr lang="en-MY" sz="2000" dirty="0"/>
              <a:t>The Data Quality Lifecycle: From Profiling to Monitoring</a:t>
            </a:r>
          </a:p>
          <a:p>
            <a:r>
              <a:rPr lang="en-MY" sz="2000" dirty="0"/>
              <a:t>Data Standardization</a:t>
            </a:r>
          </a:p>
          <a:p>
            <a:r>
              <a:rPr lang="en-MY" sz="2000" dirty="0"/>
              <a:t>Data Validation</a:t>
            </a:r>
          </a:p>
          <a:p>
            <a:r>
              <a:rPr lang="en-MY" sz="2000" dirty="0"/>
              <a:t>Data Enrichment </a:t>
            </a:r>
          </a:p>
          <a:p>
            <a:r>
              <a:rPr lang="en-MY" sz="2000" dirty="0"/>
              <a:t>Data Monitoring</a:t>
            </a:r>
          </a:p>
          <a:p>
            <a:endParaRPr lang="en-MY" sz="1700" dirty="0"/>
          </a:p>
          <a:p>
            <a:endParaRPr lang="en-MY" sz="1700" dirty="0"/>
          </a:p>
          <a:p>
            <a:endParaRPr lang="en-MY" sz="1700" dirty="0"/>
          </a:p>
        </p:txBody>
      </p:sp>
    </p:spTree>
    <p:extLst>
      <p:ext uri="{BB962C8B-B14F-4D97-AF65-F5344CB8AC3E}">
        <p14:creationId xmlns:p14="http://schemas.microsoft.com/office/powerpoint/2010/main" val="1684148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7D799-C4D2-E0E4-2580-0E070E716BF8}"/>
              </a:ext>
            </a:extLst>
          </p:cNvPr>
          <p:cNvSpPr>
            <a:spLocks noGrp="1"/>
          </p:cNvSpPr>
          <p:nvPr>
            <p:ph type="title"/>
          </p:nvPr>
        </p:nvSpPr>
        <p:spPr/>
        <p:txBody>
          <a:bodyPr/>
          <a:lstStyle/>
          <a:p>
            <a:r>
              <a:rPr lang="en-MY" dirty="0"/>
              <a:t>Summary and Use Cases:</a:t>
            </a:r>
          </a:p>
        </p:txBody>
      </p:sp>
      <p:sp>
        <p:nvSpPr>
          <p:cNvPr id="3" name="Content Placeholder 2">
            <a:extLst>
              <a:ext uri="{FF2B5EF4-FFF2-40B4-BE49-F238E27FC236}">
                <a16:creationId xmlns:a16="http://schemas.microsoft.com/office/drawing/2014/main" id="{151AD7C2-B46B-03ED-CBD9-E79505DF1B5F}"/>
              </a:ext>
            </a:extLst>
          </p:cNvPr>
          <p:cNvSpPr>
            <a:spLocks noGrp="1"/>
          </p:cNvSpPr>
          <p:nvPr>
            <p:ph idx="1"/>
          </p:nvPr>
        </p:nvSpPr>
        <p:spPr/>
        <p:txBody>
          <a:bodyPr>
            <a:normAutofit fontScale="92500"/>
          </a:bodyPr>
          <a:lstStyle/>
          <a:p>
            <a:r>
              <a:rPr lang="en-MY" dirty="0"/>
              <a:t>Monte Carlo and Bigeye are focused on continuous data quality monitoring with AI-driven anomaly detection in real-time, making them suitable for large-scale production environments where reliability and quick response to data issues are essential.</a:t>
            </a:r>
          </a:p>
          <a:p>
            <a:r>
              <a:rPr lang="en-MY" dirty="0"/>
              <a:t>Monte Carlo excels in data observability, especially for tracing issues, while Bigeye offers a more accessible and cost-effective solution for organizations that need straightforward monitoring and anomaly detection.</a:t>
            </a:r>
          </a:p>
          <a:p>
            <a:r>
              <a:rPr lang="en-MY" dirty="0"/>
              <a:t>Google Cloud </a:t>
            </a:r>
            <a:r>
              <a:rPr lang="en-MY" dirty="0" err="1"/>
              <a:t>DataPrep</a:t>
            </a:r>
            <a:r>
              <a:rPr lang="en-MY" dirty="0"/>
              <a:t>, while useful for ad-hoc data transformation and quality checking, is more suitable for smaller-scale operations focused on interactive use cases within the Google Cloud ecosystem, rather than full-fledged observability across distributed data pipelines.</a:t>
            </a:r>
          </a:p>
        </p:txBody>
      </p:sp>
    </p:spTree>
    <p:extLst>
      <p:ext uri="{BB962C8B-B14F-4D97-AF65-F5344CB8AC3E}">
        <p14:creationId xmlns:p14="http://schemas.microsoft.com/office/powerpoint/2010/main" val="1413783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F5DB7-6612-A7A9-833C-F8FB165FBAA5}"/>
              </a:ext>
            </a:extLst>
          </p:cNvPr>
          <p:cNvSpPr>
            <a:spLocks noGrp="1"/>
          </p:cNvSpPr>
          <p:nvPr>
            <p:ph type="title"/>
          </p:nvPr>
        </p:nvSpPr>
        <p:spPr>
          <a:xfrm>
            <a:off x="4553733" y="548464"/>
            <a:ext cx="6798541" cy="1675623"/>
          </a:xfrm>
        </p:spPr>
        <p:txBody>
          <a:bodyPr anchor="b">
            <a:normAutofit/>
          </a:bodyPr>
          <a:lstStyle/>
          <a:p>
            <a:r>
              <a:rPr lang="en-MY" sz="4000"/>
              <a:t>4.7. Feedback &amp; Iteration</a:t>
            </a:r>
            <a:br>
              <a:rPr lang="en-MY" sz="4000"/>
            </a:br>
            <a:endParaRPr lang="en-MY" sz="4000"/>
          </a:p>
        </p:txBody>
      </p:sp>
      <p:pic>
        <p:nvPicPr>
          <p:cNvPr id="5" name="Picture 4" descr="Top view of cubes connected with black lines">
            <a:extLst>
              <a:ext uri="{FF2B5EF4-FFF2-40B4-BE49-F238E27FC236}">
                <a16:creationId xmlns:a16="http://schemas.microsoft.com/office/drawing/2014/main" id="{F15BC170-E867-13CA-C8AF-7BF7DF7970E6}"/>
              </a:ext>
            </a:extLst>
          </p:cNvPr>
          <p:cNvPicPr>
            <a:picLocks noChangeAspect="1"/>
          </p:cNvPicPr>
          <p:nvPr/>
        </p:nvPicPr>
        <p:blipFill rotWithShape="1">
          <a:blip r:embed="rId2"/>
          <a:srcRect l="32014" r="22092"/>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7AF2EFA-CEE3-0671-F30D-285067C4BAC6}"/>
              </a:ext>
            </a:extLst>
          </p:cNvPr>
          <p:cNvSpPr>
            <a:spLocks noGrp="1"/>
          </p:cNvSpPr>
          <p:nvPr>
            <p:ph idx="1"/>
          </p:nvPr>
        </p:nvSpPr>
        <p:spPr>
          <a:xfrm>
            <a:off x="4553734" y="2409830"/>
            <a:ext cx="6798539" cy="3705217"/>
          </a:xfrm>
        </p:spPr>
        <p:txBody>
          <a:bodyPr>
            <a:normAutofit/>
          </a:bodyPr>
          <a:lstStyle/>
          <a:p>
            <a:r>
              <a:rPr lang="en-MY" sz="1800" dirty="0"/>
              <a:t>4.7.1. Definition:</a:t>
            </a:r>
          </a:p>
          <a:p>
            <a:r>
              <a:rPr lang="en-MY" sz="1800" dirty="0"/>
              <a:t>Based on monitoring results and feedback, the data quality process is refined and improved.</a:t>
            </a:r>
          </a:p>
          <a:p>
            <a:endParaRPr lang="en-MY" sz="1800" dirty="0"/>
          </a:p>
          <a:p>
            <a:r>
              <a:rPr lang="en-MY" sz="1800" dirty="0"/>
              <a:t>4.7.2. Importance:</a:t>
            </a:r>
          </a:p>
          <a:p>
            <a:r>
              <a:rPr lang="en-MY" sz="1800" dirty="0"/>
              <a:t>Data needs and environments are dynamic. Iteration ensures that the data quality process remains effective and relevant.</a:t>
            </a:r>
          </a:p>
          <a:p>
            <a:endParaRPr lang="en-MY" sz="1800" dirty="0"/>
          </a:p>
          <a:p>
            <a:r>
              <a:rPr lang="en-MY" sz="1800" dirty="0"/>
              <a:t>4.7.3. Tools &amp; Techniques:</a:t>
            </a:r>
          </a:p>
          <a:p>
            <a:r>
              <a:rPr lang="en-MY" sz="1800" dirty="0"/>
              <a:t>Feedback loops, process reviews, and continuous improvement methodologies</a:t>
            </a:r>
          </a:p>
        </p:txBody>
      </p:sp>
    </p:spTree>
    <p:extLst>
      <p:ext uri="{BB962C8B-B14F-4D97-AF65-F5344CB8AC3E}">
        <p14:creationId xmlns:p14="http://schemas.microsoft.com/office/powerpoint/2010/main" val="704500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ng exposure of lights">
            <a:extLst>
              <a:ext uri="{FF2B5EF4-FFF2-40B4-BE49-F238E27FC236}">
                <a16:creationId xmlns:a16="http://schemas.microsoft.com/office/drawing/2014/main" id="{BF932DAF-5E86-4955-19A0-BF863B960E2A}"/>
              </a:ext>
            </a:extLst>
          </p:cNvPr>
          <p:cNvPicPr>
            <a:picLocks noChangeAspect="1"/>
          </p:cNvPicPr>
          <p:nvPr/>
        </p:nvPicPr>
        <p:blipFill>
          <a:blip r:embed="rId2"/>
          <a:srcRect l="31314" r="16027"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33935A-564D-3FD3-9A37-767E6E9C5AAE}"/>
              </a:ext>
            </a:extLst>
          </p:cNvPr>
          <p:cNvSpPr>
            <a:spLocks noGrp="1"/>
          </p:cNvSpPr>
          <p:nvPr>
            <p:ph type="title"/>
          </p:nvPr>
        </p:nvSpPr>
        <p:spPr>
          <a:xfrm>
            <a:off x="6115317" y="405685"/>
            <a:ext cx="5464968" cy="1559301"/>
          </a:xfrm>
        </p:spPr>
        <p:txBody>
          <a:bodyPr>
            <a:normAutofit/>
          </a:bodyPr>
          <a:lstStyle/>
          <a:p>
            <a:r>
              <a:rPr lang="en-MY" sz="4000"/>
              <a:t>Modern DataOps and AI-driven Data Quality</a:t>
            </a:r>
          </a:p>
        </p:txBody>
      </p:sp>
      <p:sp>
        <p:nvSpPr>
          <p:cNvPr id="3" name="Content Placeholder 2">
            <a:extLst>
              <a:ext uri="{FF2B5EF4-FFF2-40B4-BE49-F238E27FC236}">
                <a16:creationId xmlns:a16="http://schemas.microsoft.com/office/drawing/2014/main" id="{F8BDBD5C-808B-A28F-F991-DDF9BCEDDCC8}"/>
              </a:ext>
            </a:extLst>
          </p:cNvPr>
          <p:cNvSpPr>
            <a:spLocks noGrp="1"/>
          </p:cNvSpPr>
          <p:nvPr>
            <p:ph idx="1"/>
          </p:nvPr>
        </p:nvSpPr>
        <p:spPr>
          <a:xfrm>
            <a:off x="6115317" y="2743200"/>
            <a:ext cx="5247340" cy="3496878"/>
          </a:xfrm>
        </p:spPr>
        <p:txBody>
          <a:bodyPr anchor="ctr">
            <a:normAutofit/>
          </a:bodyPr>
          <a:lstStyle/>
          <a:p>
            <a:r>
              <a:rPr lang="en-MY" sz="1900"/>
              <a:t>Netflix applies DataOps to ensure data quality across its massive data pipelines used for content recommendations. By integrating real-time monitoring, Netflix continuously validates the quality of data being ingested and processed, ensuring reliable insights for viewers.</a:t>
            </a:r>
          </a:p>
          <a:p>
            <a:r>
              <a:rPr lang="en-MY" sz="1900"/>
              <a:t>Uber uses DataOps principles to handle real-time data generated from its rides. Automated data quality checks and monitoring ensure data reliability for features like fare calculations, ETA predictions, and driver ratings.</a:t>
            </a:r>
          </a:p>
        </p:txBody>
      </p:sp>
    </p:spTree>
    <p:extLst>
      <p:ext uri="{BB962C8B-B14F-4D97-AF65-F5344CB8AC3E}">
        <p14:creationId xmlns:p14="http://schemas.microsoft.com/office/powerpoint/2010/main" val="59068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43E6D-2F69-82FF-BE3D-BAD993FB426B}"/>
              </a:ext>
            </a:extLst>
          </p:cNvPr>
          <p:cNvSpPr>
            <a:spLocks noGrp="1"/>
          </p:cNvSpPr>
          <p:nvPr>
            <p:ph type="title"/>
          </p:nvPr>
        </p:nvSpPr>
        <p:spPr>
          <a:xfrm>
            <a:off x="761800" y="762001"/>
            <a:ext cx="5334197" cy="1708242"/>
          </a:xfrm>
        </p:spPr>
        <p:txBody>
          <a:bodyPr anchor="ctr">
            <a:normAutofit/>
          </a:bodyPr>
          <a:lstStyle/>
          <a:p>
            <a:r>
              <a:rPr lang="en-MY" sz="4000"/>
              <a:t>Modern DataOps and AI-driven Data Quality</a:t>
            </a:r>
          </a:p>
        </p:txBody>
      </p:sp>
      <p:sp>
        <p:nvSpPr>
          <p:cNvPr id="3" name="Content Placeholder 2">
            <a:extLst>
              <a:ext uri="{FF2B5EF4-FFF2-40B4-BE49-F238E27FC236}">
                <a16:creationId xmlns:a16="http://schemas.microsoft.com/office/drawing/2014/main" id="{D6D8DB16-4245-6AD2-E8C7-9CC63ED4ABF6}"/>
              </a:ext>
            </a:extLst>
          </p:cNvPr>
          <p:cNvSpPr>
            <a:spLocks noGrp="1"/>
          </p:cNvSpPr>
          <p:nvPr>
            <p:ph idx="1"/>
          </p:nvPr>
        </p:nvSpPr>
        <p:spPr>
          <a:xfrm>
            <a:off x="761800" y="2470244"/>
            <a:ext cx="5334197" cy="3769835"/>
          </a:xfrm>
        </p:spPr>
        <p:txBody>
          <a:bodyPr anchor="ctr">
            <a:normAutofit/>
          </a:bodyPr>
          <a:lstStyle/>
          <a:p>
            <a:r>
              <a:rPr lang="en-MY" sz="1600" b="1"/>
              <a:t>DataOps</a:t>
            </a:r>
            <a:r>
              <a:rPr lang="en-MY" sz="1600"/>
              <a:t> is revolutionizing data quality by combining </a:t>
            </a:r>
            <a:r>
              <a:rPr lang="en-MY" sz="1600" b="1"/>
              <a:t>agile adaptability</a:t>
            </a:r>
            <a:r>
              <a:rPr lang="en-MY" sz="1600"/>
              <a:t> and </a:t>
            </a:r>
            <a:r>
              <a:rPr lang="en-MY" sz="1600" b="1"/>
              <a:t>DevOps automation</a:t>
            </a:r>
            <a:r>
              <a:rPr lang="en-MY" sz="1600"/>
              <a:t> to create highly collaborative, efficient, and responsive data management practices. The integration of these principles ensures:</a:t>
            </a:r>
          </a:p>
          <a:p>
            <a:pPr>
              <a:buFont typeface="Arial" panose="020B0604020202020204" pitchFamily="34" charset="0"/>
              <a:buChar char="•"/>
            </a:pPr>
            <a:r>
              <a:rPr lang="en-MY" sz="1600" b="1"/>
              <a:t>Continuous data quality improvement</a:t>
            </a:r>
            <a:r>
              <a:rPr lang="en-MY" sz="1600"/>
              <a:t>.</a:t>
            </a:r>
          </a:p>
          <a:p>
            <a:pPr>
              <a:buFont typeface="Arial" panose="020B0604020202020204" pitchFamily="34" charset="0"/>
              <a:buChar char="•"/>
            </a:pPr>
            <a:r>
              <a:rPr lang="en-MY" sz="1600" b="1"/>
              <a:t>Automation of data validation and transformation</a:t>
            </a:r>
            <a:r>
              <a:rPr lang="en-MY" sz="1600"/>
              <a:t> tasks.</a:t>
            </a:r>
          </a:p>
          <a:p>
            <a:pPr>
              <a:buFont typeface="Arial" panose="020B0604020202020204" pitchFamily="34" charset="0"/>
              <a:buChar char="•"/>
            </a:pPr>
            <a:r>
              <a:rPr lang="en-MY" sz="1600" b="1"/>
              <a:t>Real-time monitoring and feedback</a:t>
            </a:r>
            <a:r>
              <a:rPr lang="en-MY" sz="1600"/>
              <a:t>, leading to proactive resolution of issues.</a:t>
            </a:r>
          </a:p>
          <a:p>
            <a:r>
              <a:rPr lang="en-MY" sz="1600"/>
              <a:t>By transforming data management with agile and DevOps methodologies, DataOps creates a robust environment for maintaining </a:t>
            </a:r>
            <a:r>
              <a:rPr lang="en-MY" sz="1600" b="1"/>
              <a:t>high data quality</a:t>
            </a:r>
            <a:r>
              <a:rPr lang="en-MY" sz="1600"/>
              <a:t>, enabling data-driven organizations to make more reliable, timely, and impactful decisions.</a:t>
            </a:r>
          </a:p>
        </p:txBody>
      </p:sp>
      <p:pic>
        <p:nvPicPr>
          <p:cNvPr id="5" name="Picture 4" descr="A 3D pattern of ring shapes connected by lines">
            <a:extLst>
              <a:ext uri="{FF2B5EF4-FFF2-40B4-BE49-F238E27FC236}">
                <a16:creationId xmlns:a16="http://schemas.microsoft.com/office/drawing/2014/main" id="{95677935-D3F2-2280-F8AE-A4FC9FF3AF5A}"/>
              </a:ext>
            </a:extLst>
          </p:cNvPr>
          <p:cNvPicPr>
            <a:picLocks noChangeAspect="1"/>
          </p:cNvPicPr>
          <p:nvPr/>
        </p:nvPicPr>
        <p:blipFill>
          <a:blip r:embed="rId2"/>
          <a:srcRect l="11798" r="44519"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430942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193E-A72D-F7E6-AED7-C3E68BEFACAE}"/>
              </a:ext>
            </a:extLst>
          </p:cNvPr>
          <p:cNvSpPr>
            <a:spLocks noGrp="1"/>
          </p:cNvSpPr>
          <p:nvPr>
            <p:ph type="title"/>
          </p:nvPr>
        </p:nvSpPr>
        <p:spPr/>
        <p:txBody>
          <a:bodyPr/>
          <a:lstStyle/>
          <a:p>
            <a:r>
              <a:rPr lang="en-MY" dirty="0"/>
              <a:t>references</a:t>
            </a:r>
          </a:p>
        </p:txBody>
      </p:sp>
      <p:sp>
        <p:nvSpPr>
          <p:cNvPr id="3" name="Content Placeholder 2">
            <a:extLst>
              <a:ext uri="{FF2B5EF4-FFF2-40B4-BE49-F238E27FC236}">
                <a16:creationId xmlns:a16="http://schemas.microsoft.com/office/drawing/2014/main" id="{9FC86C14-C69C-B240-B798-74A3C591BF08}"/>
              </a:ext>
            </a:extLst>
          </p:cNvPr>
          <p:cNvSpPr>
            <a:spLocks noGrp="1"/>
          </p:cNvSpPr>
          <p:nvPr>
            <p:ph idx="1"/>
          </p:nvPr>
        </p:nvSpPr>
        <p:spPr>
          <a:xfrm>
            <a:off x="838200" y="1825625"/>
            <a:ext cx="11353800" cy="4351338"/>
          </a:xfrm>
        </p:spPr>
        <p:txBody>
          <a:bodyPr>
            <a:normAutofit/>
          </a:bodyPr>
          <a:lstStyle/>
          <a:p>
            <a:r>
              <a:rPr lang="en-MY" sz="2400" dirty="0"/>
              <a:t>[1] </a:t>
            </a:r>
            <a:r>
              <a:rPr lang="en-MY" sz="2400" dirty="0">
                <a:hlinkClick r:id="rId2"/>
              </a:rPr>
              <a:t>https://www.youtube.com/watch?v=0pLMxUxYRAE&amp;ab_channel=Talend</a:t>
            </a:r>
            <a:endParaRPr lang="en-MY" sz="2400" dirty="0"/>
          </a:p>
          <a:p>
            <a:r>
              <a:rPr lang="en-MY" sz="2400" dirty="0"/>
              <a:t>[2] https://www.youtube.com/watch?v=ewjPt-fhdMs&amp;ab_channel=edureka%21</a:t>
            </a:r>
          </a:p>
        </p:txBody>
      </p:sp>
    </p:spTree>
    <p:extLst>
      <p:ext uri="{BB962C8B-B14F-4D97-AF65-F5344CB8AC3E}">
        <p14:creationId xmlns:p14="http://schemas.microsoft.com/office/powerpoint/2010/main" val="248508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BACE1-549C-4312-90D8-F969F470319F}"/>
              </a:ext>
            </a:extLst>
          </p:cNvPr>
          <p:cNvSpPr>
            <a:spLocks noGrp="1"/>
          </p:cNvSpPr>
          <p:nvPr>
            <p:ph type="title"/>
          </p:nvPr>
        </p:nvSpPr>
        <p:spPr>
          <a:xfrm>
            <a:off x="4553733" y="548464"/>
            <a:ext cx="6798541" cy="1675623"/>
          </a:xfrm>
        </p:spPr>
        <p:txBody>
          <a:bodyPr anchor="b">
            <a:normAutofit/>
          </a:bodyPr>
          <a:lstStyle/>
          <a:p>
            <a:r>
              <a:rPr lang="en-MY" sz="4000" dirty="0"/>
              <a:t>Learning Objectives</a:t>
            </a:r>
          </a:p>
        </p:txBody>
      </p:sp>
      <p:pic>
        <p:nvPicPr>
          <p:cNvPr id="5" name="Picture 4" descr="Light bulb on yellow background with sketched light beams and cord">
            <a:extLst>
              <a:ext uri="{FF2B5EF4-FFF2-40B4-BE49-F238E27FC236}">
                <a16:creationId xmlns:a16="http://schemas.microsoft.com/office/drawing/2014/main" id="{C2E2541A-1DD3-0289-1A3C-643DBE70A558}"/>
              </a:ext>
            </a:extLst>
          </p:cNvPr>
          <p:cNvPicPr>
            <a:picLocks noChangeAspect="1"/>
          </p:cNvPicPr>
          <p:nvPr/>
        </p:nvPicPr>
        <p:blipFill rotWithShape="1">
          <a:blip r:embed="rId2"/>
          <a:srcRect l="53313" r="9055"/>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1D7FA3C5-BADF-34B5-52BA-5514F251B6BC}"/>
              </a:ext>
            </a:extLst>
          </p:cNvPr>
          <p:cNvSpPr>
            <a:spLocks noGrp="1"/>
          </p:cNvSpPr>
          <p:nvPr>
            <p:ph idx="1"/>
          </p:nvPr>
        </p:nvSpPr>
        <p:spPr>
          <a:xfrm>
            <a:off x="4553734" y="2409830"/>
            <a:ext cx="6798539" cy="3705217"/>
          </a:xfrm>
        </p:spPr>
        <p:txBody>
          <a:bodyPr>
            <a:normAutofit lnSpcReduction="10000"/>
          </a:bodyPr>
          <a:lstStyle/>
          <a:p>
            <a:r>
              <a:rPr lang="en-MY" dirty="0"/>
              <a:t>Understand the Importance of Data Quality</a:t>
            </a:r>
          </a:p>
          <a:p>
            <a:r>
              <a:rPr lang="en-MY" dirty="0"/>
              <a:t>Familiarize with Data Quality Management Tools</a:t>
            </a:r>
          </a:p>
          <a:p>
            <a:r>
              <a:rPr lang="en-MY" dirty="0"/>
              <a:t>Comprehend the Data Quality Lifecycle</a:t>
            </a:r>
          </a:p>
          <a:p>
            <a:r>
              <a:rPr lang="en-MY" dirty="0"/>
              <a:t>Master Techniques for Data Improvement</a:t>
            </a:r>
          </a:p>
          <a:p>
            <a:r>
              <a:rPr lang="en-MY" dirty="0"/>
              <a:t>Implement Data Monitoring Strategies</a:t>
            </a:r>
          </a:p>
          <a:p>
            <a:r>
              <a:rPr lang="en-MY" dirty="0"/>
              <a:t>Leveraging AI, Cloud, and Automation for Enhanced Data Quality</a:t>
            </a:r>
          </a:p>
        </p:txBody>
      </p:sp>
    </p:spTree>
    <p:extLst>
      <p:ext uri="{BB962C8B-B14F-4D97-AF65-F5344CB8AC3E}">
        <p14:creationId xmlns:p14="http://schemas.microsoft.com/office/powerpoint/2010/main" val="629114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18DA2C-8AFE-662E-7356-620C983D1859}"/>
              </a:ext>
            </a:extLst>
          </p:cNvPr>
          <p:cNvSpPr>
            <a:spLocks noGrp="1"/>
          </p:cNvSpPr>
          <p:nvPr>
            <p:ph type="title"/>
          </p:nvPr>
        </p:nvSpPr>
        <p:spPr>
          <a:xfrm>
            <a:off x="4553733" y="548464"/>
            <a:ext cx="6798541" cy="1675623"/>
          </a:xfrm>
        </p:spPr>
        <p:txBody>
          <a:bodyPr anchor="b">
            <a:normAutofit/>
          </a:bodyPr>
          <a:lstStyle/>
          <a:p>
            <a:r>
              <a:rPr lang="en-MY" sz="4000"/>
              <a:t>Brief Overview of Data Quality: Importance and Challenges</a:t>
            </a:r>
          </a:p>
        </p:txBody>
      </p:sp>
      <p:pic>
        <p:nvPicPr>
          <p:cNvPr id="5" name="Picture 4" descr="Calculator, pen, compass, money and a paper with graphs printed on it">
            <a:extLst>
              <a:ext uri="{FF2B5EF4-FFF2-40B4-BE49-F238E27FC236}">
                <a16:creationId xmlns:a16="http://schemas.microsoft.com/office/drawing/2014/main" id="{9D1B2265-0610-76D9-CE02-6C9E3FE4B6A2}"/>
              </a:ext>
            </a:extLst>
          </p:cNvPr>
          <p:cNvPicPr>
            <a:picLocks noChangeAspect="1"/>
          </p:cNvPicPr>
          <p:nvPr/>
        </p:nvPicPr>
        <p:blipFill rotWithShape="1">
          <a:blip r:embed="rId2"/>
          <a:srcRect l="33677" r="2945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A34906E8-374C-96B5-1FC0-F8588AA3794F}"/>
              </a:ext>
            </a:extLst>
          </p:cNvPr>
          <p:cNvSpPr>
            <a:spLocks noGrp="1"/>
          </p:cNvSpPr>
          <p:nvPr>
            <p:ph idx="1"/>
          </p:nvPr>
        </p:nvSpPr>
        <p:spPr>
          <a:xfrm>
            <a:off x="4553734" y="2409830"/>
            <a:ext cx="6798539" cy="3705217"/>
          </a:xfrm>
        </p:spPr>
        <p:txBody>
          <a:bodyPr>
            <a:noAutofit/>
          </a:bodyPr>
          <a:lstStyle/>
          <a:p>
            <a:r>
              <a:rPr lang="en-MY" sz="1800" dirty="0"/>
              <a:t>1.1. Decision Making:</a:t>
            </a:r>
          </a:p>
          <a:p>
            <a:r>
              <a:rPr lang="en-MY" sz="1800" dirty="0"/>
              <a:t>High-quality data is the backbone of informed decision-making. Organizations rely on accurate, timely, and relevant data to make strategic choices, allocate resources, and forecast trends.</a:t>
            </a:r>
          </a:p>
          <a:p>
            <a:endParaRPr lang="en-MY" sz="1800" dirty="0"/>
          </a:p>
          <a:p>
            <a:r>
              <a:rPr lang="en-MY" sz="1800" dirty="0"/>
              <a:t>1.2. Operational Efficiency:</a:t>
            </a:r>
          </a:p>
          <a:p>
            <a:r>
              <a:rPr lang="en-MY" sz="1800" dirty="0"/>
              <a:t>Clean and organized data streamlines business operations. It reduces errors, increases productivity, and ensures that systems and processes function optimally.</a:t>
            </a:r>
          </a:p>
          <a:p>
            <a:r>
              <a:rPr lang="en-MY" sz="1800" dirty="0"/>
              <a:t>1.3. Customer Trust and Satisfaction:</a:t>
            </a:r>
          </a:p>
          <a:p>
            <a:r>
              <a:rPr lang="en-MY" sz="1800" dirty="0"/>
              <a:t>Accurate data plays a pivotal role in ensuring customer satisfaction. Whether it's maintaining accurate contact information or ensuring that orders are fulfilled correctly, data quality directly impacts the customer experience.</a:t>
            </a:r>
          </a:p>
        </p:txBody>
      </p:sp>
    </p:spTree>
    <p:extLst>
      <p:ext uri="{BB962C8B-B14F-4D97-AF65-F5344CB8AC3E}">
        <p14:creationId xmlns:p14="http://schemas.microsoft.com/office/powerpoint/2010/main" val="179947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10A9C1-3165-BBDE-450A-7AAB0535AF5E}"/>
              </a:ext>
            </a:extLst>
          </p:cNvPr>
          <p:cNvSpPr>
            <a:spLocks noGrp="1"/>
          </p:cNvSpPr>
          <p:nvPr>
            <p:ph type="title"/>
          </p:nvPr>
        </p:nvSpPr>
        <p:spPr>
          <a:xfrm>
            <a:off x="4553733" y="548464"/>
            <a:ext cx="6798541" cy="1675623"/>
          </a:xfrm>
        </p:spPr>
        <p:txBody>
          <a:bodyPr anchor="b">
            <a:normAutofit/>
          </a:bodyPr>
          <a:lstStyle/>
          <a:p>
            <a:r>
              <a:rPr lang="en-MY" sz="4000" dirty="0"/>
              <a:t>Brief Overview of Data Quality: Importance and Challenges</a:t>
            </a:r>
          </a:p>
        </p:txBody>
      </p:sp>
      <p:pic>
        <p:nvPicPr>
          <p:cNvPr id="5" name="Picture 4" descr="Magnifying glass showing decling performance">
            <a:extLst>
              <a:ext uri="{FF2B5EF4-FFF2-40B4-BE49-F238E27FC236}">
                <a16:creationId xmlns:a16="http://schemas.microsoft.com/office/drawing/2014/main" id="{9B91E9A6-2B11-782A-1C44-038118DF8F2E}"/>
              </a:ext>
            </a:extLst>
          </p:cNvPr>
          <p:cNvPicPr>
            <a:picLocks noChangeAspect="1"/>
          </p:cNvPicPr>
          <p:nvPr/>
        </p:nvPicPr>
        <p:blipFill rotWithShape="1">
          <a:blip r:embed="rId2"/>
          <a:srcRect l="14295" r="44859"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64063BF-DC1F-4FC1-38B6-4F1B0314399F}"/>
              </a:ext>
            </a:extLst>
          </p:cNvPr>
          <p:cNvSpPr>
            <a:spLocks noGrp="1"/>
          </p:cNvSpPr>
          <p:nvPr>
            <p:ph idx="1"/>
          </p:nvPr>
        </p:nvSpPr>
        <p:spPr>
          <a:xfrm>
            <a:off x="4553733" y="2224087"/>
            <a:ext cx="7323528" cy="3705217"/>
          </a:xfrm>
        </p:spPr>
        <p:txBody>
          <a:bodyPr>
            <a:noAutofit/>
          </a:bodyPr>
          <a:lstStyle/>
          <a:p>
            <a:r>
              <a:rPr lang="en-MY" sz="1800" dirty="0"/>
              <a:t>1.4. Compliance and Risk Management:</a:t>
            </a:r>
          </a:p>
          <a:p>
            <a:r>
              <a:rPr lang="en-MY" sz="1800" dirty="0"/>
              <a:t>Many industries have regulations that mandate the accuracy and privacy of data. High-quality data is essential to meet these requirements and mitigate risks associated with data breaches or misinformation.</a:t>
            </a:r>
          </a:p>
          <a:p>
            <a:r>
              <a:rPr lang="en-MY" sz="1800" dirty="0"/>
              <a:t>AI-driven tools are increasingly essential for managing regulations like GDPR (General Data Protection Regulation), CCPA (California Consumer Privacy Act), and other privacy and data protection laws. These tools help automate compliance, detect risks, and ensure data governance while reducing the need for manual intervention</a:t>
            </a:r>
          </a:p>
          <a:p>
            <a:endParaRPr lang="en-MY" sz="1800" dirty="0"/>
          </a:p>
          <a:p>
            <a:r>
              <a:rPr lang="en-MY" sz="1800" dirty="0"/>
              <a:t>1.5. Financial Impact:</a:t>
            </a:r>
          </a:p>
          <a:p>
            <a:r>
              <a:rPr lang="en-MY" sz="1800" dirty="0"/>
              <a:t>Poor data quality can have significant financial implications. Whether it's through missed opportunities, resource wastage, or costly errors, the financial ramifications of poor data quality can be substantial.</a:t>
            </a:r>
          </a:p>
        </p:txBody>
      </p:sp>
    </p:spTree>
    <p:extLst>
      <p:ext uri="{BB962C8B-B14F-4D97-AF65-F5344CB8AC3E}">
        <p14:creationId xmlns:p14="http://schemas.microsoft.com/office/powerpoint/2010/main" val="1434039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13884-EB59-CC46-C89E-5E364414A6C1}"/>
              </a:ext>
            </a:extLst>
          </p:cNvPr>
          <p:cNvSpPr>
            <a:spLocks noGrp="1"/>
          </p:cNvSpPr>
          <p:nvPr>
            <p:ph type="title"/>
          </p:nvPr>
        </p:nvSpPr>
        <p:spPr>
          <a:xfrm>
            <a:off x="5868557" y="1138036"/>
            <a:ext cx="5444382" cy="1402470"/>
          </a:xfrm>
        </p:spPr>
        <p:txBody>
          <a:bodyPr anchor="t">
            <a:normAutofit/>
          </a:bodyPr>
          <a:lstStyle/>
          <a:p>
            <a:r>
              <a:rPr lang="en-MY" sz="3200"/>
              <a:t>Brief Overview of Data Quality: Importance and Challenges</a:t>
            </a:r>
          </a:p>
        </p:txBody>
      </p:sp>
      <p:pic>
        <p:nvPicPr>
          <p:cNvPr id="5" name="Picture 4" descr="Mobile device with apps">
            <a:extLst>
              <a:ext uri="{FF2B5EF4-FFF2-40B4-BE49-F238E27FC236}">
                <a16:creationId xmlns:a16="http://schemas.microsoft.com/office/drawing/2014/main" id="{E6A9E40A-64C5-5D91-0E59-5ADEEBD7631E}"/>
              </a:ext>
            </a:extLst>
          </p:cNvPr>
          <p:cNvPicPr>
            <a:picLocks noChangeAspect="1"/>
          </p:cNvPicPr>
          <p:nvPr/>
        </p:nvPicPr>
        <p:blipFill>
          <a:blip r:embed="rId2"/>
          <a:srcRect l="48660" r="9089"/>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0D64157-BF2E-B875-772E-DE0741765EA6}"/>
              </a:ext>
            </a:extLst>
          </p:cNvPr>
          <p:cNvSpPr>
            <a:spLocks noGrp="1"/>
          </p:cNvSpPr>
          <p:nvPr>
            <p:ph idx="1"/>
          </p:nvPr>
        </p:nvSpPr>
        <p:spPr>
          <a:xfrm>
            <a:off x="5868557" y="2551176"/>
            <a:ext cx="5444382" cy="3591207"/>
          </a:xfrm>
        </p:spPr>
        <p:txBody>
          <a:bodyPr>
            <a:normAutofit/>
          </a:bodyPr>
          <a:lstStyle/>
          <a:p>
            <a:r>
              <a:rPr lang="en-MY" sz="2000" dirty="0"/>
              <a:t>Real-time Data Quality has become increasingly crucial due to the rise of big data streams in modern business operations. Organizations today generate and collect vast amounts of data from multiple sources, including IoT devices, social media, mobile apps, and sensors, often processed in real-time. </a:t>
            </a:r>
          </a:p>
          <a:p>
            <a:r>
              <a:rPr lang="en-MY" sz="2000" dirty="0"/>
              <a:t>Maintaining the quality of this data while it flows into systems is essential for ensuring that the data remains accurate, consistent, timely, and reliable for decision-making and analysis.</a:t>
            </a:r>
          </a:p>
        </p:txBody>
      </p:sp>
    </p:spTree>
    <p:extLst>
      <p:ext uri="{BB962C8B-B14F-4D97-AF65-F5344CB8AC3E}">
        <p14:creationId xmlns:p14="http://schemas.microsoft.com/office/powerpoint/2010/main" val="3421421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9D30E5-6A1F-0067-0939-325099CC3749}"/>
              </a:ext>
            </a:extLst>
          </p:cNvPr>
          <p:cNvSpPr>
            <a:spLocks noGrp="1"/>
          </p:cNvSpPr>
          <p:nvPr>
            <p:ph type="title"/>
          </p:nvPr>
        </p:nvSpPr>
        <p:spPr>
          <a:xfrm>
            <a:off x="4553733" y="548464"/>
            <a:ext cx="6798541" cy="1675623"/>
          </a:xfrm>
        </p:spPr>
        <p:txBody>
          <a:bodyPr anchor="b">
            <a:normAutofit/>
          </a:bodyPr>
          <a:lstStyle/>
          <a:p>
            <a:r>
              <a:rPr lang="en-MY" sz="4000"/>
              <a:t>2. Challenges in Ensuring Data Quality</a:t>
            </a:r>
          </a:p>
        </p:txBody>
      </p:sp>
      <p:pic>
        <p:nvPicPr>
          <p:cNvPr id="5" name="Picture 4" descr="Light bulb on yellow background with sketched light beams and cord">
            <a:extLst>
              <a:ext uri="{FF2B5EF4-FFF2-40B4-BE49-F238E27FC236}">
                <a16:creationId xmlns:a16="http://schemas.microsoft.com/office/drawing/2014/main" id="{812648C2-D416-04E6-FC6D-604AA4BC0C9F}"/>
              </a:ext>
            </a:extLst>
          </p:cNvPr>
          <p:cNvPicPr>
            <a:picLocks noChangeAspect="1"/>
          </p:cNvPicPr>
          <p:nvPr/>
        </p:nvPicPr>
        <p:blipFill rotWithShape="1">
          <a:blip r:embed="rId2"/>
          <a:srcRect l="53313" r="9055"/>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757E325-9489-186B-92D8-F000FA118540}"/>
              </a:ext>
            </a:extLst>
          </p:cNvPr>
          <p:cNvSpPr>
            <a:spLocks noGrp="1"/>
          </p:cNvSpPr>
          <p:nvPr>
            <p:ph idx="1"/>
          </p:nvPr>
        </p:nvSpPr>
        <p:spPr>
          <a:xfrm>
            <a:off x="4553734" y="2409830"/>
            <a:ext cx="6798539" cy="3705217"/>
          </a:xfrm>
        </p:spPr>
        <p:txBody>
          <a:bodyPr>
            <a:noAutofit/>
          </a:bodyPr>
          <a:lstStyle/>
          <a:p>
            <a:r>
              <a:rPr lang="en-MY" sz="1800" dirty="0"/>
              <a:t>2.1. Volume and Velocity of Data:</a:t>
            </a:r>
          </a:p>
          <a:p>
            <a:r>
              <a:rPr lang="en-MY" sz="1800" dirty="0"/>
              <a:t>With the explosion of big data, organizations are dealing with vast amounts of data generated at unprecedented speeds. Managing the quality of such massive datasets in real-time is challenging.</a:t>
            </a:r>
          </a:p>
          <a:p>
            <a:endParaRPr lang="en-MY" sz="1800" dirty="0"/>
          </a:p>
          <a:p>
            <a:r>
              <a:rPr lang="en-MY" sz="1800" dirty="0"/>
              <a:t>2.2. Data Silos:</a:t>
            </a:r>
          </a:p>
          <a:p>
            <a:r>
              <a:rPr lang="en-MY" sz="1800" dirty="0"/>
              <a:t>Many organizations have data stored in disconnected systems or silos. Ensuring consistency and accuracy across these disparate systems can be a daunting task.</a:t>
            </a:r>
          </a:p>
          <a:p>
            <a:endParaRPr lang="en-MY" sz="1800" dirty="0"/>
          </a:p>
          <a:p>
            <a:r>
              <a:rPr lang="en-MY" sz="1800" dirty="0"/>
              <a:t>2.3. Diverse Data Sources:</a:t>
            </a:r>
          </a:p>
          <a:p>
            <a:r>
              <a:rPr lang="en-MY" sz="1800" dirty="0"/>
              <a:t>Data now comes from a myriad of sources, including IoT devices, social media, and third-party providers. Each source can have its own format, standards, and quality issues.</a:t>
            </a:r>
          </a:p>
        </p:txBody>
      </p:sp>
    </p:spTree>
    <p:extLst>
      <p:ext uri="{BB962C8B-B14F-4D97-AF65-F5344CB8AC3E}">
        <p14:creationId xmlns:p14="http://schemas.microsoft.com/office/powerpoint/2010/main" val="2079779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A5F1A-3EC1-32DE-523C-45F15CB872CD}"/>
              </a:ext>
            </a:extLst>
          </p:cNvPr>
          <p:cNvSpPr>
            <a:spLocks noGrp="1"/>
          </p:cNvSpPr>
          <p:nvPr>
            <p:ph type="title"/>
          </p:nvPr>
        </p:nvSpPr>
        <p:spPr>
          <a:xfrm>
            <a:off x="4553733" y="548464"/>
            <a:ext cx="6798541" cy="1675623"/>
          </a:xfrm>
        </p:spPr>
        <p:txBody>
          <a:bodyPr anchor="b">
            <a:normAutofit/>
          </a:bodyPr>
          <a:lstStyle/>
          <a:p>
            <a:r>
              <a:rPr lang="en-MY" sz="4000"/>
              <a:t>2. Challenges in Ensuring Data Quality</a:t>
            </a:r>
          </a:p>
        </p:txBody>
      </p:sp>
      <p:pic>
        <p:nvPicPr>
          <p:cNvPr id="5" name="Picture 4" descr="3D numbers in white and orange">
            <a:extLst>
              <a:ext uri="{FF2B5EF4-FFF2-40B4-BE49-F238E27FC236}">
                <a16:creationId xmlns:a16="http://schemas.microsoft.com/office/drawing/2014/main" id="{97626F1A-8BC2-D39F-9C4F-462E0659D54A}"/>
              </a:ext>
            </a:extLst>
          </p:cNvPr>
          <p:cNvPicPr>
            <a:picLocks noChangeAspect="1"/>
          </p:cNvPicPr>
          <p:nvPr/>
        </p:nvPicPr>
        <p:blipFill rotWithShape="1">
          <a:blip r:embed="rId2"/>
          <a:srcRect l="32645" r="32935"/>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E1641E2A-82C1-0D18-D08B-3EB5BE51F140}"/>
              </a:ext>
            </a:extLst>
          </p:cNvPr>
          <p:cNvSpPr>
            <a:spLocks noGrp="1"/>
          </p:cNvSpPr>
          <p:nvPr>
            <p:ph idx="1"/>
          </p:nvPr>
        </p:nvSpPr>
        <p:spPr>
          <a:xfrm>
            <a:off x="4553734" y="2409830"/>
            <a:ext cx="6798539" cy="3705217"/>
          </a:xfrm>
        </p:spPr>
        <p:txBody>
          <a:bodyPr>
            <a:normAutofit fontScale="92500" lnSpcReduction="20000"/>
          </a:bodyPr>
          <a:lstStyle/>
          <a:p>
            <a:r>
              <a:rPr lang="en-MY" sz="1500" dirty="0"/>
              <a:t>2.4. Lack of Standardization:</a:t>
            </a:r>
          </a:p>
          <a:p>
            <a:r>
              <a:rPr lang="en-MY" sz="1500" dirty="0"/>
              <a:t>Without standardized processes and formats, data can become inconsistent. This poses challenges in integration, analysis, and reporting.</a:t>
            </a:r>
          </a:p>
          <a:p>
            <a:endParaRPr lang="en-MY" sz="1500" dirty="0"/>
          </a:p>
          <a:p>
            <a:r>
              <a:rPr lang="en-MY" sz="1500" dirty="0"/>
              <a:t>2.5. Human Error:</a:t>
            </a:r>
          </a:p>
          <a:p>
            <a:r>
              <a:rPr lang="en-MY" sz="1500" dirty="0"/>
              <a:t>Data entry errors, misinterpretations, or misunderstandings can introduce inaccuracies into the dataset.</a:t>
            </a:r>
          </a:p>
          <a:p>
            <a:endParaRPr lang="en-MY" sz="1500" dirty="0"/>
          </a:p>
          <a:p>
            <a:r>
              <a:rPr lang="en-MY" sz="1500" dirty="0"/>
              <a:t>2.6. Evolving Data:</a:t>
            </a:r>
          </a:p>
          <a:p>
            <a:r>
              <a:rPr lang="en-MY" sz="1500" dirty="0"/>
              <a:t>Data is not static. As it evolves and changes over time, maintaining its quality and relevance becomes challenging.</a:t>
            </a:r>
          </a:p>
          <a:p>
            <a:endParaRPr lang="en-MY" sz="1500" dirty="0"/>
          </a:p>
          <a:p>
            <a:r>
              <a:rPr lang="en-MY" sz="1500" dirty="0"/>
              <a:t>2.7. Inadequate Tools and Infrastructure:</a:t>
            </a:r>
          </a:p>
          <a:p>
            <a:r>
              <a:rPr lang="en-MY" sz="1500" dirty="0"/>
              <a:t>Not having the right tools or systems in place can hinder an organization's ability to monitor, clean, and maintain high-quality data.</a:t>
            </a:r>
          </a:p>
          <a:p>
            <a:endParaRPr lang="en-MY" sz="1100" dirty="0"/>
          </a:p>
          <a:p>
            <a:pPr marL="0" indent="0">
              <a:buNone/>
            </a:pPr>
            <a:endParaRPr lang="en-MY" sz="1100" dirty="0"/>
          </a:p>
          <a:p>
            <a:endParaRPr lang="en-MY" sz="1100" dirty="0"/>
          </a:p>
          <a:p>
            <a:endParaRPr lang="en-MY" sz="1100" dirty="0"/>
          </a:p>
          <a:p>
            <a:endParaRPr lang="en-MY" sz="1100" dirty="0"/>
          </a:p>
          <a:p>
            <a:endParaRPr lang="en-MY" sz="1100" dirty="0"/>
          </a:p>
          <a:p>
            <a:endParaRPr lang="en-MY" sz="1100" dirty="0"/>
          </a:p>
        </p:txBody>
      </p:sp>
    </p:spTree>
    <p:extLst>
      <p:ext uri="{BB962C8B-B14F-4D97-AF65-F5344CB8AC3E}">
        <p14:creationId xmlns:p14="http://schemas.microsoft.com/office/powerpoint/2010/main" val="168970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17F51-0C5A-7322-B4A3-0F5F137BFDC6}"/>
              </a:ext>
            </a:extLst>
          </p:cNvPr>
          <p:cNvSpPr>
            <a:spLocks noGrp="1"/>
          </p:cNvSpPr>
          <p:nvPr>
            <p:ph type="title"/>
          </p:nvPr>
        </p:nvSpPr>
        <p:spPr>
          <a:xfrm>
            <a:off x="4553733" y="548464"/>
            <a:ext cx="6798541" cy="1675623"/>
          </a:xfrm>
        </p:spPr>
        <p:txBody>
          <a:bodyPr anchor="b">
            <a:normAutofit/>
          </a:bodyPr>
          <a:lstStyle/>
          <a:p>
            <a:r>
              <a:rPr lang="en-MY" sz="3700"/>
              <a:t>Introduction to Talend Data Prep: Role in Data Quality Management</a:t>
            </a:r>
          </a:p>
        </p:txBody>
      </p:sp>
      <p:pic>
        <p:nvPicPr>
          <p:cNvPr id="5" name="Picture 4" descr="Graph on document with pen">
            <a:extLst>
              <a:ext uri="{FF2B5EF4-FFF2-40B4-BE49-F238E27FC236}">
                <a16:creationId xmlns:a16="http://schemas.microsoft.com/office/drawing/2014/main" id="{C8ECA4F5-C61A-5203-317A-D1350EC47900}"/>
              </a:ext>
            </a:extLst>
          </p:cNvPr>
          <p:cNvPicPr>
            <a:picLocks noChangeAspect="1"/>
          </p:cNvPicPr>
          <p:nvPr/>
        </p:nvPicPr>
        <p:blipFill rotWithShape="1">
          <a:blip r:embed="rId2"/>
          <a:srcRect l="36438" r="22716"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677B03B-C133-8B02-F972-921D9AE8F208}"/>
              </a:ext>
            </a:extLst>
          </p:cNvPr>
          <p:cNvSpPr>
            <a:spLocks noGrp="1"/>
          </p:cNvSpPr>
          <p:nvPr>
            <p:ph idx="1"/>
          </p:nvPr>
        </p:nvSpPr>
        <p:spPr>
          <a:xfrm>
            <a:off x="4553734" y="2409830"/>
            <a:ext cx="6798539" cy="3705217"/>
          </a:xfrm>
        </p:spPr>
        <p:txBody>
          <a:bodyPr>
            <a:noAutofit/>
          </a:bodyPr>
          <a:lstStyle/>
          <a:p>
            <a:r>
              <a:rPr lang="en-MY" sz="1800" dirty="0"/>
              <a:t>What is Talend Prep?</a:t>
            </a:r>
          </a:p>
          <a:p>
            <a:r>
              <a:rPr lang="en-MY" sz="1800" dirty="0"/>
              <a:t>Talend Data Preparation is a self-service tool within the Talend suite designed specifically for cleaning and preparing data. It allows users, including those without extensive technical expertise, to access, cleanse, and transform data.</a:t>
            </a:r>
          </a:p>
          <a:p>
            <a:pPr marL="0" indent="0">
              <a:buNone/>
            </a:pPr>
            <a:endParaRPr lang="en-MY" sz="1800" dirty="0"/>
          </a:p>
          <a:p>
            <a:r>
              <a:rPr lang="en-MY" sz="1800" dirty="0"/>
              <a:t>Key Features of Talend Prep:</a:t>
            </a:r>
          </a:p>
          <a:p>
            <a:r>
              <a:rPr lang="en-MY" sz="1800" dirty="0"/>
              <a:t>User-Friendly Interface: Enables non-technical users to clean and transform data with ease.</a:t>
            </a:r>
          </a:p>
          <a:p>
            <a:r>
              <a:rPr lang="en-MY" sz="1800" dirty="0"/>
              <a:t>Data Profiling: Visualizes data quality and identifies anomalies.</a:t>
            </a:r>
          </a:p>
          <a:p>
            <a:r>
              <a:rPr lang="en-MY" sz="1800" dirty="0"/>
              <a:t>Transformation Suggestions: Provides suggestions based on the data's content and pattern.</a:t>
            </a:r>
          </a:p>
          <a:p>
            <a:r>
              <a:rPr lang="en-MY" sz="1800" dirty="0"/>
              <a:t>Collaboration: Allows users to share preparation steps and datasets.</a:t>
            </a:r>
          </a:p>
        </p:txBody>
      </p:sp>
    </p:spTree>
    <p:extLst>
      <p:ext uri="{BB962C8B-B14F-4D97-AF65-F5344CB8AC3E}">
        <p14:creationId xmlns:p14="http://schemas.microsoft.com/office/powerpoint/2010/main" val="20699964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TotalTime>
  <Words>2161</Words>
  <Application>Microsoft Office PowerPoint</Application>
  <PresentationFormat>Widescreen</PresentationFormat>
  <Paragraphs>176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Chapter 6</vt:lpstr>
      <vt:lpstr>Course outline</vt:lpstr>
      <vt:lpstr>Learning Objectives</vt:lpstr>
      <vt:lpstr>Brief Overview of Data Quality: Importance and Challenges</vt:lpstr>
      <vt:lpstr>Brief Overview of Data Quality: Importance and Challenges</vt:lpstr>
      <vt:lpstr>Brief Overview of Data Quality: Importance and Challenges</vt:lpstr>
      <vt:lpstr>2. Challenges in Ensuring Data Quality</vt:lpstr>
      <vt:lpstr>2. Challenges in Ensuring Data Quality</vt:lpstr>
      <vt:lpstr>Introduction to Talend Data Prep: Role in Data Quality Management</vt:lpstr>
      <vt:lpstr>Summary of Differences and Use Cases</vt:lpstr>
      <vt:lpstr>3. Role in Data Quality Management</vt:lpstr>
      <vt:lpstr>3. Role in Data Quality Management</vt:lpstr>
      <vt:lpstr>4. The Data Quality Lifecycle: From Profiling to Monitoring</vt:lpstr>
      <vt:lpstr>4.1. Data Profiling[1]</vt:lpstr>
      <vt:lpstr>4.2. Data Cleaning[1]</vt:lpstr>
      <vt:lpstr>4.3. Data Standardization</vt:lpstr>
      <vt:lpstr>4.4. Data Validation</vt:lpstr>
      <vt:lpstr>4.5. Data Enrichment [2]</vt:lpstr>
      <vt:lpstr>4.6. Data Monitoring</vt:lpstr>
      <vt:lpstr>Summary and Use Cases:</vt:lpstr>
      <vt:lpstr>4.7. Feedback &amp; Iteration </vt:lpstr>
      <vt:lpstr>Modern DataOps and AI-driven Data Quality</vt:lpstr>
      <vt:lpstr>Modern DataOps and AI-driven Data Quality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dc:title>
  <dc:creator>TEH YING WAH</dc:creator>
  <cp:lastModifiedBy>TEH YING WAH</cp:lastModifiedBy>
  <cp:revision>24</cp:revision>
  <dcterms:created xsi:type="dcterms:W3CDTF">2023-10-05T09:31:19Z</dcterms:created>
  <dcterms:modified xsi:type="dcterms:W3CDTF">2024-09-28T03:43:44Z</dcterms:modified>
</cp:coreProperties>
</file>